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65" r:id="rId3"/>
    <p:sldId id="282" r:id="rId4"/>
    <p:sldId id="283" r:id="rId5"/>
    <p:sldId id="284" r:id="rId6"/>
    <p:sldId id="285" r:id="rId7"/>
    <p:sldId id="286" r:id="rId8"/>
    <p:sldId id="287" r:id="rId9"/>
    <p:sldId id="274" r:id="rId10"/>
    <p:sldId id="288" r:id="rId11"/>
    <p:sldId id="298" r:id="rId12"/>
    <p:sldId id="299" r:id="rId13"/>
    <p:sldId id="291" r:id="rId14"/>
    <p:sldId id="305" r:id="rId15"/>
    <p:sldId id="306" r:id="rId16"/>
    <p:sldId id="307" r:id="rId17"/>
    <p:sldId id="308"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289" r:id="rId33"/>
    <p:sldId id="290" r:id="rId34"/>
    <p:sldId id="309" r:id="rId35"/>
    <p:sldId id="259" r:id="rId36"/>
    <p:sldId id="278" r:id="rId37"/>
    <p:sldId id="281" r:id="rId38"/>
    <p:sldId id="279" r:id="rId39"/>
    <p:sldId id="339" r:id="rId40"/>
    <p:sldId id="302" r:id="rId41"/>
    <p:sldId id="294" r:id="rId42"/>
    <p:sldId id="264" r:id="rId43"/>
    <p:sldId id="296" r:id="rId44"/>
    <p:sldId id="338" r:id="rId45"/>
    <p:sldId id="295" r:id="rId46"/>
    <p:sldId id="335" r:id="rId47"/>
    <p:sldId id="337" r:id="rId48"/>
    <p:sldId id="336" r:id="rId49"/>
    <p:sldId id="328" r:id="rId50"/>
    <p:sldId id="329" r:id="rId51"/>
    <p:sldId id="330" r:id="rId52"/>
    <p:sldId id="331" r:id="rId53"/>
    <p:sldId id="332" r:id="rId54"/>
    <p:sldId id="333" r:id="rId55"/>
    <p:sldId id="297" r:id="rId56"/>
    <p:sldId id="293" r:id="rId57"/>
    <p:sldId id="266" r:id="rId58"/>
    <p:sldId id="267" r:id="rId59"/>
    <p:sldId id="268" r:id="rId60"/>
    <p:sldId id="269" r:id="rId61"/>
    <p:sldId id="263" r:id="rId62"/>
    <p:sldId id="271" r:id="rId63"/>
    <p:sldId id="270" r:id="rId64"/>
    <p:sldId id="272" r:id="rId65"/>
    <p:sldId id="325" r:id="rId66"/>
    <p:sldId id="304" r:id="rId67"/>
    <p:sldId id="300" r:id="rId68"/>
    <p:sldId id="301" r:id="rId69"/>
    <p:sldId id="292" r:id="rId70"/>
    <p:sldId id="326" r:id="rId71"/>
    <p:sldId id="327" r:id="rId72"/>
    <p:sldId id="262" r:id="rId73"/>
    <p:sldId id="334" r:id="rId7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80221F-F9A3-419D-91D1-32E0250F751C}">
          <p14:sldIdLst>
            <p14:sldId id="256"/>
            <p14:sldId id="265"/>
            <p14:sldId id="282"/>
            <p14:sldId id="283"/>
            <p14:sldId id="284"/>
            <p14:sldId id="285"/>
            <p14:sldId id="286"/>
            <p14:sldId id="287"/>
            <p14:sldId id="274"/>
            <p14:sldId id="288"/>
            <p14:sldId id="298"/>
            <p14:sldId id="299"/>
            <p14:sldId id="291"/>
            <p14:sldId id="305"/>
            <p14:sldId id="306"/>
            <p14:sldId id="307"/>
            <p14:sldId id="308"/>
            <p14:sldId id="311"/>
            <p14:sldId id="312"/>
            <p14:sldId id="313"/>
            <p14:sldId id="314"/>
            <p14:sldId id="315"/>
            <p14:sldId id="316"/>
            <p14:sldId id="317"/>
            <p14:sldId id="318"/>
            <p14:sldId id="319"/>
            <p14:sldId id="320"/>
            <p14:sldId id="321"/>
            <p14:sldId id="322"/>
            <p14:sldId id="323"/>
            <p14:sldId id="324"/>
            <p14:sldId id="289"/>
            <p14:sldId id="290"/>
          </p14:sldIdLst>
        </p14:section>
        <p14:section name="Lab" id="{2AAC66A9-1F39-4B35-8429-63D00B36CD78}">
          <p14:sldIdLst>
            <p14:sldId id="309"/>
            <p14:sldId id="259"/>
            <p14:sldId id="278"/>
            <p14:sldId id="281"/>
            <p14:sldId id="279"/>
            <p14:sldId id="339"/>
            <p14:sldId id="302"/>
          </p14:sldIdLst>
        </p14:section>
        <p14:section name="Reinforcement Learning" id="{8C07D920-65F3-421A-BC45-1DD26738D0AA}">
          <p14:sldIdLst>
            <p14:sldId id="294"/>
            <p14:sldId id="264"/>
            <p14:sldId id="296"/>
            <p14:sldId id="338"/>
            <p14:sldId id="295"/>
            <p14:sldId id="335"/>
            <p14:sldId id="337"/>
            <p14:sldId id="336"/>
            <p14:sldId id="328"/>
            <p14:sldId id="329"/>
            <p14:sldId id="330"/>
            <p14:sldId id="331"/>
            <p14:sldId id="332"/>
            <p14:sldId id="333"/>
            <p14:sldId id="297"/>
            <p14:sldId id="293"/>
          </p14:sldIdLst>
        </p14:section>
        <p14:section name="More Details" id="{C4666BEE-6399-4901-883D-59B8CC0CD737}">
          <p14:sldIdLst>
            <p14:sldId id="266"/>
            <p14:sldId id="267"/>
            <p14:sldId id="268"/>
            <p14:sldId id="269"/>
          </p14:sldIdLst>
        </p14:section>
        <p14:section name="Microsoft Offerings" id="{E257920D-0338-45E2-B307-AA7F0248744C}">
          <p14:sldIdLst>
            <p14:sldId id="263"/>
            <p14:sldId id="271"/>
            <p14:sldId id="270"/>
            <p14:sldId id="272"/>
          </p14:sldIdLst>
        </p14:section>
        <p14:section name="if time permits" id="{DA0120C6-66D2-42F8-9270-E2B3E576A300}">
          <p14:sldIdLst>
            <p14:sldId id="325"/>
            <p14:sldId id="304"/>
            <p14:sldId id="300"/>
            <p14:sldId id="301"/>
            <p14:sldId id="292"/>
            <p14:sldId id="326"/>
            <p14:sldId id="327"/>
          </p14:sldIdLst>
        </p14:section>
        <p14:section name="Appendix" id="{9A8C60E9-2ECA-4876-A0BE-2DBE5E90C1C7}">
          <p14:sldIdLst>
            <p14:sldId id="262"/>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7779" autoAdjust="0"/>
  </p:normalViewPr>
  <p:slideViewPr>
    <p:cSldViewPr snapToGrid="0">
      <p:cViewPr varScale="1">
        <p:scale>
          <a:sx n="142" d="100"/>
          <a:sy n="142" d="100"/>
        </p:scale>
        <p:origin x="327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14.09.2021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ym.openai.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other NP complete problems as heuristic (</a:t>
            </a:r>
            <a:r>
              <a:rPr lang="en-US" dirty="0" err="1"/>
              <a:t>e.g</a:t>
            </a:r>
            <a:r>
              <a:rPr lang="en-US" dirty="0"/>
              <a:t> </a:t>
            </a:r>
            <a:r>
              <a:rPr lang="en-US"/>
              <a:t>traveling salesman)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4</a:t>
            </a:fld>
            <a:endParaRPr lang="de-DE"/>
          </a:p>
        </p:txBody>
      </p:sp>
    </p:spTree>
    <p:extLst>
      <p:ext uri="{BB962C8B-B14F-4D97-AF65-F5344CB8AC3E}">
        <p14:creationId xmlns:p14="http://schemas.microsoft.com/office/powerpoint/2010/main" val="184729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https://gym.openai.com/</a:t>
            </a:r>
            <a:endParaRPr lang="de-DE" dirty="0"/>
          </a:p>
          <a:p>
            <a:endParaRPr lang="de-DE" dirty="0"/>
          </a:p>
          <a:p>
            <a:r>
              <a:rPr lang="de-DE" dirty="0"/>
              <a:t>Install with </a:t>
            </a:r>
          </a:p>
          <a:p>
            <a:r>
              <a:rPr kumimoji="0" lang="de-DE" altLang="de-DE" sz="12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42</a:t>
            </a:fld>
            <a:endParaRPr lang="de-DE"/>
          </a:p>
        </p:txBody>
      </p:sp>
    </p:spTree>
    <p:extLst>
      <p:ext uri="{BB962C8B-B14F-4D97-AF65-F5344CB8AC3E}">
        <p14:creationId xmlns:p14="http://schemas.microsoft.com/office/powerpoint/2010/main" val="4135908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where a stochastic policy is necessary. Because a deterministic one (where you play one action more often) can be exploited!</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51</a:t>
            </a:fld>
            <a:endParaRPr lang="de-DE"/>
          </a:p>
        </p:txBody>
      </p:sp>
    </p:spTree>
    <p:extLst>
      <p:ext uri="{BB962C8B-B14F-4D97-AF65-F5344CB8AC3E}">
        <p14:creationId xmlns:p14="http://schemas.microsoft.com/office/powerpoint/2010/main" val="1365204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when the Markov property does not hold.</a:t>
            </a:r>
          </a:p>
          <a:p>
            <a:r>
              <a:rPr lang="en-US" dirty="0"/>
              <a:t>You cannot distinguish the two gray fields based on the features that the agent gets (that describe the current state)</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52</a:t>
            </a:fld>
            <a:endParaRPr lang="de-DE"/>
          </a:p>
        </p:txBody>
      </p:sp>
    </p:spTree>
    <p:extLst>
      <p:ext uri="{BB962C8B-B14F-4D97-AF65-F5344CB8AC3E}">
        <p14:creationId xmlns:p14="http://schemas.microsoft.com/office/powerpoint/2010/main" val="1652088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deterministic policy would say you either go west all the time, or go east all the time. </a:t>
            </a:r>
          </a:p>
          <a:p>
            <a:endParaRPr lang="en-US" dirty="0"/>
          </a:p>
          <a:p>
            <a:r>
              <a:rPr lang="en-US" dirty="0"/>
              <a:t>Picking greedily the best value is a deterministic policy.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53</a:t>
            </a:fld>
            <a:endParaRPr lang="de-DE"/>
          </a:p>
        </p:txBody>
      </p:sp>
    </p:spTree>
    <p:extLst>
      <p:ext uri="{BB962C8B-B14F-4D97-AF65-F5344CB8AC3E}">
        <p14:creationId xmlns:p14="http://schemas.microsoft.com/office/powerpoint/2010/main" val="3709713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state aliasing occurs a stochastic policy can do better than a deterministic policy.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54</a:t>
            </a:fld>
            <a:endParaRPr lang="de-DE"/>
          </a:p>
        </p:txBody>
      </p:sp>
    </p:spTree>
    <p:extLst>
      <p:ext uri="{BB962C8B-B14F-4D97-AF65-F5344CB8AC3E}">
        <p14:creationId xmlns:p14="http://schemas.microsoft.com/office/powerpoint/2010/main" val="182897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56</a:t>
            </a:fld>
            <a:endParaRPr lang="de-DE"/>
          </a:p>
        </p:txBody>
      </p:sp>
    </p:spTree>
    <p:extLst>
      <p:ext uri="{BB962C8B-B14F-4D97-AF65-F5344CB8AC3E}">
        <p14:creationId xmlns:p14="http://schemas.microsoft.com/office/powerpoint/2010/main" val="2782592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61</a:t>
            </a:fld>
            <a:endParaRPr lang="de-DE"/>
          </a:p>
        </p:txBody>
      </p:sp>
    </p:spTree>
    <p:extLst>
      <p:ext uri="{BB962C8B-B14F-4D97-AF65-F5344CB8AC3E}">
        <p14:creationId xmlns:p14="http://schemas.microsoft.com/office/powerpoint/2010/main" val="2236159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Mue</a:t>
            </a:r>
            <a:r>
              <a:rPr lang="en-US" dirty="0"/>
              <a:t> Zero Trained 2 weeks, -&gt; requires just a normal desktop machine for inference.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66</a:t>
            </a:fld>
            <a:endParaRPr lang="de-DE"/>
          </a:p>
        </p:txBody>
      </p:sp>
    </p:spTree>
    <p:extLst>
      <p:ext uri="{BB962C8B-B14F-4D97-AF65-F5344CB8AC3E}">
        <p14:creationId xmlns:p14="http://schemas.microsoft.com/office/powerpoint/2010/main" val="905355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https://www.youtube.com/watch?v=MPXGiowUr0o&amp;ab_channel=SkowstertheGeek</a:t>
            </a:r>
          </a:p>
          <a:p>
            <a:endParaRPr lang="de-DE" dirty="0"/>
          </a:p>
          <a:p>
            <a:r>
              <a:rPr lang="de-DE" dirty="0"/>
              <a:t>https://www.youtube.com/watch?v=62nq4Zsn8vc&amp;ab_channel=JoshVarty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69</a:t>
            </a:fld>
            <a:endParaRPr lang="de-DE"/>
          </a:p>
        </p:txBody>
      </p:sp>
    </p:spTree>
    <p:extLst>
      <p:ext uri="{BB962C8B-B14F-4D97-AF65-F5344CB8AC3E}">
        <p14:creationId xmlns:p14="http://schemas.microsoft.com/office/powerpoint/2010/main" val="19195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Trees are just trees, and nodes are game states.</a:t>
            </a:r>
          </a:p>
          <a:p>
            <a:r>
              <a:rPr lang="en-US" dirty="0"/>
              <a:t>Finding future positions that are favorable or </a:t>
            </a:r>
            <a:r>
              <a:rPr lang="en-US" dirty="0" err="1"/>
              <a:t>unfavorible</a:t>
            </a:r>
            <a:r>
              <a:rPr lang="en-US" dirty="0"/>
              <a:t> (e.g. number of chess elements on the board)</a:t>
            </a:r>
          </a:p>
          <a:p>
            <a:endParaRPr lang="en-US" dirty="0"/>
          </a:p>
          <a:p>
            <a:r>
              <a:rPr lang="en-US" dirty="0"/>
              <a:t>If the tree branches really wide, then the tree cannot be rolled out anymore, </a:t>
            </a:r>
          </a:p>
          <a:p>
            <a:endParaRPr lang="en-US" dirty="0"/>
          </a:p>
          <a:p>
            <a:r>
              <a:rPr lang="en-US" dirty="0"/>
              <a:t>That is the case of game of 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of GO 10^170 states vs Chess 10^123 Sates</a:t>
            </a:r>
            <a:endParaRPr lang="de-DE" dirty="0"/>
          </a:p>
          <a:p>
            <a:endParaRPr lang="en-US" dirty="0"/>
          </a:p>
          <a:p>
            <a:endParaRPr lang="en-US"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a:t>
            </a:fld>
            <a:endParaRPr lang="de-DE"/>
          </a:p>
        </p:txBody>
      </p:sp>
    </p:spTree>
    <p:extLst>
      <p:ext uri="{BB962C8B-B14F-4D97-AF65-F5344CB8AC3E}">
        <p14:creationId xmlns:p14="http://schemas.microsoft.com/office/powerpoint/2010/main" val="3587038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9</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303"/>
                </a:solidFill>
                <a:effectLst/>
                <a:latin typeface="Roboto" panose="02000000000000000000" pitchFamily="2" charset="0"/>
              </a:rPr>
              <a:t>Unlike minimax, the MCTS can work in very open-ended environments with a high branching factor, making it much more effective in games like Go, where the sheer amount of possibilities and choices are just too great for the brute force approach. It also does not require an evaluation function to determine the value of a game state, making it much more "adaptable" to different environments. The MCTS uses 4 main functions (Select, Expand, Simulate, and Update) to create an asymmetric statistics tree which maps onto a game tree, which an AI can then use to ultimately make the "right decision</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13</a:t>
            </a:fld>
            <a:endParaRPr lang="de-DE"/>
          </a:p>
        </p:txBody>
      </p:sp>
    </p:spTree>
    <p:extLst>
      <p:ext uri="{BB962C8B-B14F-4D97-AF65-F5344CB8AC3E}">
        <p14:creationId xmlns:p14="http://schemas.microsoft.com/office/powerpoint/2010/main" val="34992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Exploration Only -&gt; Pure Random</a:t>
            </a:r>
          </a:p>
          <a:p>
            <a:r>
              <a:rPr lang="de-DE" dirty="0"/>
              <a:t>Exploitation Only -&gt; Test each machine once, and then use only the machine with hightest reward on that run. </a:t>
            </a:r>
          </a:p>
          <a:p>
            <a:r>
              <a:rPr lang="de-DE" dirty="0"/>
              <a:t>Epsilon Greedy (balance exploration vs exploitation, e.g Randomly Pick a machine in 10% of the cases, vs 90% picking the machine with highest mean reward so far.</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32</a:t>
            </a:fld>
            <a:endParaRPr lang="de-DE"/>
          </a:p>
        </p:txBody>
      </p:sp>
    </p:spTree>
    <p:extLst>
      <p:ext uri="{BB962C8B-B14F-4D97-AF65-F5344CB8AC3E}">
        <p14:creationId xmlns:p14="http://schemas.microsoft.com/office/powerpoint/2010/main" val="340180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uncertain about your estimate of the value of a move. </a:t>
            </a:r>
          </a:p>
          <a:p>
            <a:endParaRPr lang="en-US" dirty="0"/>
          </a:p>
          <a:p>
            <a:endParaRPr lang="en-US" dirty="0"/>
          </a:p>
          <a:p>
            <a:r>
              <a:rPr lang="en-US" dirty="0"/>
              <a:t>At each timepoint t&gt; you pick the restaurant r such that… </a:t>
            </a:r>
          </a:p>
          <a:p>
            <a:endParaRPr lang="en-US" dirty="0"/>
          </a:p>
          <a:p>
            <a:r>
              <a:rPr lang="en-US" dirty="0"/>
              <a:t>Benefit of the doubt, lets try a move again when not tried often.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33</a:t>
            </a:fld>
            <a:endParaRPr lang="de-DE"/>
          </a:p>
        </p:txBody>
      </p:sp>
    </p:spTree>
    <p:extLst>
      <p:ext uri="{BB962C8B-B14F-4D97-AF65-F5344CB8AC3E}">
        <p14:creationId xmlns:p14="http://schemas.microsoft.com/office/powerpoint/2010/main" val="48206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35</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36</a:t>
            </a:fld>
            <a:endParaRPr lang="de-DE"/>
          </a:p>
        </p:txBody>
      </p:sp>
    </p:spTree>
    <p:extLst>
      <p:ext uri="{BB962C8B-B14F-4D97-AF65-F5344CB8AC3E}">
        <p14:creationId xmlns:p14="http://schemas.microsoft.com/office/powerpoint/2010/main" val="410987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https://www.davidsilver.uk/teaching/</a:t>
            </a:r>
          </a:p>
        </p:txBody>
      </p:sp>
      <p:sp>
        <p:nvSpPr>
          <p:cNvPr id="4" name="Slide Number Placeholder 3"/>
          <p:cNvSpPr>
            <a:spLocks noGrp="1"/>
          </p:cNvSpPr>
          <p:nvPr>
            <p:ph type="sldNum" sz="quarter" idx="5"/>
          </p:nvPr>
        </p:nvSpPr>
        <p:spPr/>
        <p:txBody>
          <a:bodyPr/>
          <a:lstStyle/>
          <a:p>
            <a:fld id="{C827AE31-5478-4C92-8F82-AB2106877A15}" type="slidenum">
              <a:rPr lang="de-DE" smtClean="0"/>
              <a:t>41</a:t>
            </a:fld>
            <a:endParaRPr lang="de-DE"/>
          </a:p>
        </p:txBody>
      </p:sp>
    </p:spTree>
    <p:extLst>
      <p:ext uri="{BB962C8B-B14F-4D97-AF65-F5344CB8AC3E}">
        <p14:creationId xmlns:p14="http://schemas.microsoft.com/office/powerpoint/2010/main" val="366551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l-hh51ncgDI&amp;t=250s&amp;ab_channel=SebastianLagu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Fbs4lnGLS8M&amp;ab_channel=FullstackAcadem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etzz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e3L4VocZnnQ&amp;ab_channel=ritvikmat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cs.stanford.edu/people/karpathy/reinforcejs/gridworld_dp.html" TargetMode="External"/><Relationship Id="rId2" Type="http://schemas.openxmlformats.org/officeDocument/2006/relationships/hyperlink" Target="https://medium.com/@thechrisyoon/deriving-policy-gradients-and-implementing-reinforce-f887949bd63"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docs.ray.io/en/master/rllib-env.html#rllib-environments"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youtube.com/watch?v=DMXvkbAtHNY&amp;ab_channel=TwoMinutePaper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youtube.com/watch?v=szbvm8aNDxw&amp;t=286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6" Type="http://schemas.openxmlformats.org/officeDocument/2006/relationships/hyperlink" Target="https://cs.stanford.edu/people/karpathy/reinforcejs/gridworld_dp.html" TargetMode="External"/><Relationship Id="rId5" Type="http://schemas.openxmlformats.org/officeDocument/2006/relationships/hyperlink" Target="http://karpathy.github.io/2016/05/31/rl/" TargetMode="Externa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l-hh51ncgDI&amp;t=250s&amp;ab_channel=SebastianLague"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a:xfrm>
            <a:off x="1524000" y="1963879"/>
            <a:ext cx="9144000" cy="990114"/>
          </a:xfrm>
        </p:spPr>
        <p:txBody>
          <a:bodyPr>
            <a:normAutofit/>
          </a:bodyPr>
          <a:lstStyle/>
          <a:p>
            <a:r>
              <a:rPr lang="en-US" dirty="0"/>
              <a:t>Game AI Programming</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a:xfrm>
            <a:off x="383075" y="5953347"/>
            <a:ext cx="9530281" cy="714082"/>
          </a:xfrm>
        </p:spPr>
        <p:txBody>
          <a:bodyPr>
            <a:normAutofit fontScale="70000" lnSpcReduction="20000"/>
          </a:bodyPr>
          <a:lstStyle/>
          <a:p>
            <a:r>
              <a:rPr lang="en-US" dirty="0"/>
              <a:t>Part one - Based on Prof. Horst </a:t>
            </a:r>
            <a:r>
              <a:rPr lang="en-US" dirty="0" err="1"/>
              <a:t>Eidenberger`s</a:t>
            </a:r>
            <a:r>
              <a:rPr lang="en-US" dirty="0"/>
              <a:t> </a:t>
            </a:r>
            <a:r>
              <a:rPr lang="en-US" dirty="0" err="1"/>
              <a:t>Leture</a:t>
            </a:r>
            <a:r>
              <a:rPr lang="en-US" dirty="0"/>
              <a:t> on Strategy Game Programming @TU Vienna</a:t>
            </a:r>
          </a:p>
          <a:p>
            <a:pPr algn="l"/>
            <a:r>
              <a:rPr lang="en-US" dirty="0"/>
              <a:t>Part two based on David Silvers slides and Lectures, at al. </a:t>
            </a:r>
          </a:p>
        </p:txBody>
      </p:sp>
      <p:pic>
        <p:nvPicPr>
          <p:cNvPr id="5" name="Picture 2" descr="Graphical user interface&#10;&#10;Description automatically generated">
            <a:extLst>
              <a:ext uri="{FF2B5EF4-FFF2-40B4-BE49-F238E27FC236}">
                <a16:creationId xmlns:a16="http://schemas.microsoft.com/office/drawing/2014/main" id="{193EDF1D-0584-45B7-946B-B93C97FE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355" y="2923617"/>
            <a:ext cx="3126652" cy="2407522"/>
          </a:xfrm>
          <a:prstGeom prst="rect">
            <a:avLst/>
          </a:prstGeom>
          <a:noFill/>
        </p:spPr>
      </p:pic>
      <p:pic>
        <p:nvPicPr>
          <p:cNvPr id="2050" name="Picture 2" descr="A video game of a video game&#10;&#10;Description automatically generated with low confidence">
            <a:extLst>
              <a:ext uri="{FF2B5EF4-FFF2-40B4-BE49-F238E27FC236}">
                <a16:creationId xmlns:a16="http://schemas.microsoft.com/office/drawing/2014/main" id="{C393B57F-69F9-44D3-9425-1E3727F2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75" y="3029029"/>
            <a:ext cx="4094662" cy="2302110"/>
          </a:xfrm>
          <a:prstGeom prst="rect">
            <a:avLst/>
          </a:prstGeom>
          <a:noFill/>
        </p:spPr>
      </p:pic>
      <p:pic>
        <p:nvPicPr>
          <p:cNvPr id="3074" name="Picture 2" descr="A picture containing chessman, indoor, set, lamp&#10;&#10;Description automatically generated">
            <a:extLst>
              <a:ext uri="{FF2B5EF4-FFF2-40B4-BE49-F238E27FC236}">
                <a16:creationId xmlns:a16="http://schemas.microsoft.com/office/drawing/2014/main" id="{2D052FCA-DD01-42A6-BEB3-B91F19D89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6" y="132154"/>
            <a:ext cx="3276459" cy="1796270"/>
          </a:xfrm>
          <a:prstGeom prst="rect">
            <a:avLst/>
          </a:prstGeom>
          <a:noFill/>
        </p:spPr>
      </p:pic>
      <p:pic>
        <p:nvPicPr>
          <p:cNvPr id="4098" name="Picture 2" descr="A picture containing chessman&#10;&#10;Description automatically generated">
            <a:extLst>
              <a:ext uri="{FF2B5EF4-FFF2-40B4-BE49-F238E27FC236}">
                <a16:creationId xmlns:a16="http://schemas.microsoft.com/office/drawing/2014/main" id="{3E7B4B7E-BBA3-4BD5-A3A0-09E14C9E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363" y="2869341"/>
            <a:ext cx="2772902" cy="2772902"/>
          </a:xfrm>
          <a:prstGeom prst="rect">
            <a:avLst/>
          </a:prstGeom>
          <a:noFill/>
        </p:spPr>
      </p:pic>
      <p:pic>
        <p:nvPicPr>
          <p:cNvPr id="5122" name="Picture 2" descr="Graphical user interface&#10;&#10;Description automatically generated">
            <a:extLst>
              <a:ext uri="{FF2B5EF4-FFF2-40B4-BE49-F238E27FC236}">
                <a16:creationId xmlns:a16="http://schemas.microsoft.com/office/drawing/2014/main" id="{FE8FD2BC-1F0A-40DD-8498-421B8C173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07" y="329067"/>
            <a:ext cx="2971800" cy="1533525"/>
          </a:xfrm>
          <a:prstGeom prst="rect">
            <a:avLst/>
          </a:prstGeom>
          <a:noFill/>
        </p:spPr>
      </p:pic>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FC12-F6A1-494B-ADE5-C5C99D5AC2D7}"/>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F8D1AA74-B8AF-47C3-BD58-DDD0A653BFB6}"/>
              </a:ext>
            </a:extLst>
          </p:cNvPr>
          <p:cNvSpPr>
            <a:spLocks noGrp="1"/>
          </p:cNvSpPr>
          <p:nvPr>
            <p:ph idx="1"/>
          </p:nvPr>
        </p:nvSpPr>
        <p:spPr/>
        <p:txBody>
          <a:bodyPr/>
          <a:lstStyle/>
          <a:p>
            <a:r>
              <a:rPr lang="en-US" dirty="0"/>
              <a:t>Idea do not explore paths when the player in the current position would never go that way. </a:t>
            </a:r>
          </a:p>
          <a:p>
            <a:r>
              <a:rPr lang="en-US" dirty="0"/>
              <a:t> This can happen when doing the move would provide the opponent with a higher scoring move as already observed.</a:t>
            </a:r>
          </a:p>
          <a:p>
            <a:endParaRPr lang="en-US" dirty="0"/>
          </a:p>
          <a:p>
            <a:r>
              <a:rPr lang="en-US" dirty="0">
                <a:hlinkClick r:id="rId2"/>
              </a:rPr>
              <a:t>https://www.youtube.com/watch?v=l-hh51ncgDI&amp;t=250s&amp;ab_channel=SebastianLague</a:t>
            </a:r>
            <a:endParaRPr lang="en-US" dirty="0"/>
          </a:p>
          <a:p>
            <a:r>
              <a:rPr lang="en-US" dirty="0"/>
              <a:t> </a:t>
            </a:r>
            <a:endParaRPr lang="de-DE" dirty="0"/>
          </a:p>
        </p:txBody>
      </p:sp>
    </p:spTree>
    <p:extLst>
      <p:ext uri="{BB962C8B-B14F-4D97-AF65-F5344CB8AC3E}">
        <p14:creationId xmlns:p14="http://schemas.microsoft.com/office/powerpoint/2010/main" val="391921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7CAA-0000-4143-ACE9-25D2D96146BA}"/>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78FA5C0F-279F-4B25-AE33-63940D4CD22B}"/>
              </a:ext>
            </a:extLst>
          </p:cNvPr>
          <p:cNvSpPr>
            <a:spLocks noGrp="1"/>
          </p:cNvSpPr>
          <p:nvPr>
            <p:ph idx="1"/>
          </p:nvPr>
        </p:nvSpPr>
        <p:spPr>
          <a:xfrm>
            <a:off x="838200" y="6154372"/>
            <a:ext cx="10515600" cy="417608"/>
          </a:xfrm>
        </p:spPr>
        <p:txBody>
          <a:bodyPr>
            <a:normAutofit fontScale="77500" lnSpcReduction="20000"/>
          </a:bodyPr>
          <a:lstStyle/>
          <a:p>
            <a:r>
              <a:rPr lang="en-US" dirty="0"/>
              <a:t>Long time the state of the art for chess, (using domain expert evaluation functions)</a:t>
            </a:r>
            <a:endParaRPr lang="de-DE" dirty="0"/>
          </a:p>
        </p:txBody>
      </p:sp>
      <p:pic>
        <p:nvPicPr>
          <p:cNvPr id="5" name="Picture 4">
            <a:extLst>
              <a:ext uri="{FF2B5EF4-FFF2-40B4-BE49-F238E27FC236}">
                <a16:creationId xmlns:a16="http://schemas.microsoft.com/office/drawing/2014/main" id="{25E8FE9F-1676-4E1E-B6E5-EDF526070CDA}"/>
              </a:ext>
            </a:extLst>
          </p:cNvPr>
          <p:cNvPicPr>
            <a:picLocks noChangeAspect="1"/>
          </p:cNvPicPr>
          <p:nvPr/>
        </p:nvPicPr>
        <p:blipFill>
          <a:blip r:embed="rId2"/>
          <a:stretch>
            <a:fillRect/>
          </a:stretch>
        </p:blipFill>
        <p:spPr>
          <a:xfrm>
            <a:off x="3109984" y="1410766"/>
            <a:ext cx="7362743" cy="4603811"/>
          </a:xfrm>
          <a:prstGeom prst="rect">
            <a:avLst/>
          </a:prstGeom>
        </p:spPr>
      </p:pic>
      <p:sp>
        <p:nvSpPr>
          <p:cNvPr id="7" name="Speech Bubble: Rectangle 6">
            <a:extLst>
              <a:ext uri="{FF2B5EF4-FFF2-40B4-BE49-F238E27FC236}">
                <a16:creationId xmlns:a16="http://schemas.microsoft.com/office/drawing/2014/main" id="{FAC0F4D9-9EBE-4734-B180-FA9F7ECB6568}"/>
              </a:ext>
            </a:extLst>
          </p:cNvPr>
          <p:cNvSpPr/>
          <p:nvPr/>
        </p:nvSpPr>
        <p:spPr>
          <a:xfrm>
            <a:off x="3587656" y="2063750"/>
            <a:ext cx="2005082" cy="501792"/>
          </a:xfrm>
          <a:prstGeom prst="wedgeRectCallout">
            <a:avLst>
              <a:gd name="adj1" fmla="val 21983"/>
              <a:gd name="adj2" fmla="val 109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a:t>
            </a:r>
            <a:endParaRPr lang="de-DE" dirty="0"/>
          </a:p>
        </p:txBody>
      </p:sp>
      <p:sp>
        <p:nvSpPr>
          <p:cNvPr id="9" name="Speech Bubble: Rectangle 8">
            <a:extLst>
              <a:ext uri="{FF2B5EF4-FFF2-40B4-BE49-F238E27FC236}">
                <a16:creationId xmlns:a16="http://schemas.microsoft.com/office/drawing/2014/main" id="{93A207E9-FBA4-4B88-AB65-8A8A6B8EDF8E}"/>
              </a:ext>
            </a:extLst>
          </p:cNvPr>
          <p:cNvSpPr/>
          <p:nvPr/>
        </p:nvSpPr>
        <p:spPr>
          <a:xfrm>
            <a:off x="7118222" y="1253320"/>
            <a:ext cx="3490983" cy="2175680"/>
          </a:xfrm>
          <a:prstGeom prst="wedgeRectCallout">
            <a:avLst>
              <a:gd name="adj1" fmla="val -70924"/>
              <a:gd name="adj2" fmla="val 147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necessary to look into the right branch, since the black player would never choose it as It would give the white player the option for a higher reward</a:t>
            </a:r>
            <a:endParaRPr lang="de-DE" dirty="0"/>
          </a:p>
        </p:txBody>
      </p:sp>
    </p:spTree>
    <p:extLst>
      <p:ext uri="{BB962C8B-B14F-4D97-AF65-F5344CB8AC3E}">
        <p14:creationId xmlns:p14="http://schemas.microsoft.com/office/powerpoint/2010/main" val="834792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F946-A355-45DC-AC00-DD96A3F1FF58}"/>
              </a:ext>
            </a:extLst>
          </p:cNvPr>
          <p:cNvSpPr>
            <a:spLocks noGrp="1"/>
          </p:cNvSpPr>
          <p:nvPr>
            <p:ph type="title"/>
          </p:nvPr>
        </p:nvSpPr>
        <p:spPr/>
        <p:txBody>
          <a:bodyPr/>
          <a:lstStyle/>
          <a:p>
            <a:r>
              <a:rPr lang="en-US" dirty="0"/>
              <a:t>Problems in Case of</a:t>
            </a:r>
            <a:endParaRPr lang="de-DE" dirty="0"/>
          </a:p>
        </p:txBody>
      </p:sp>
      <p:sp>
        <p:nvSpPr>
          <p:cNvPr id="3" name="Content Placeholder 2">
            <a:extLst>
              <a:ext uri="{FF2B5EF4-FFF2-40B4-BE49-F238E27FC236}">
                <a16:creationId xmlns:a16="http://schemas.microsoft.com/office/drawing/2014/main" id="{72FCA1C0-B2E4-4BB0-8334-8F9519DA34DA}"/>
              </a:ext>
            </a:extLst>
          </p:cNvPr>
          <p:cNvSpPr>
            <a:spLocks noGrp="1"/>
          </p:cNvSpPr>
          <p:nvPr>
            <p:ph idx="1"/>
          </p:nvPr>
        </p:nvSpPr>
        <p:spPr/>
        <p:txBody>
          <a:bodyPr/>
          <a:lstStyle/>
          <a:p>
            <a:r>
              <a:rPr lang="en-US" dirty="0"/>
              <a:t>High Branching Factor  (</a:t>
            </a:r>
            <a:r>
              <a:rPr lang="en-US" dirty="0" err="1"/>
              <a:t>e.g</a:t>
            </a:r>
            <a:r>
              <a:rPr lang="en-US" dirty="0"/>
              <a:t> Game of GO)</a:t>
            </a:r>
          </a:p>
          <a:p>
            <a:r>
              <a:rPr lang="en-US" dirty="0"/>
              <a:t>Missing Evaluation function </a:t>
            </a:r>
            <a:endParaRPr lang="de-DE" dirty="0"/>
          </a:p>
        </p:txBody>
      </p:sp>
    </p:spTree>
    <p:extLst>
      <p:ext uri="{BB962C8B-B14F-4D97-AF65-F5344CB8AC3E}">
        <p14:creationId xmlns:p14="http://schemas.microsoft.com/office/powerpoint/2010/main" val="196386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6934-F57C-4B95-8AC6-B25C058825A0}"/>
              </a:ext>
            </a:extLst>
          </p:cNvPr>
          <p:cNvSpPr>
            <a:spLocks noGrp="1"/>
          </p:cNvSpPr>
          <p:nvPr>
            <p:ph type="title"/>
          </p:nvPr>
        </p:nvSpPr>
        <p:spPr/>
        <p:txBody>
          <a:bodyPr/>
          <a:lstStyle/>
          <a:p>
            <a:r>
              <a:rPr lang="en-US" dirty="0"/>
              <a:t>Monte Carlo Tree Search – slow and smart</a:t>
            </a:r>
            <a:endParaRPr lang="de-DE" dirty="0"/>
          </a:p>
        </p:txBody>
      </p:sp>
      <p:sp>
        <p:nvSpPr>
          <p:cNvPr id="3" name="Content Placeholder 2">
            <a:extLst>
              <a:ext uri="{FF2B5EF4-FFF2-40B4-BE49-F238E27FC236}">
                <a16:creationId xmlns:a16="http://schemas.microsoft.com/office/drawing/2014/main" id="{98D3BE91-D07F-480C-B5F7-91547D04A9B4}"/>
              </a:ext>
            </a:extLst>
          </p:cNvPr>
          <p:cNvSpPr>
            <a:spLocks noGrp="1"/>
          </p:cNvSpPr>
          <p:nvPr>
            <p:ph idx="1"/>
          </p:nvPr>
        </p:nvSpPr>
        <p:spPr/>
        <p:txBody>
          <a:bodyPr>
            <a:normAutofit lnSpcReduction="10000"/>
          </a:bodyPr>
          <a:lstStyle/>
          <a:p>
            <a:r>
              <a:rPr lang="en-US" dirty="0"/>
              <a:t>MCTS creates a statistics tree (describing the value of a position)</a:t>
            </a:r>
          </a:p>
          <a:p>
            <a:r>
              <a:rPr lang="en-US" dirty="0"/>
              <a:t>Idea is to focus the search time to more relevant options. </a:t>
            </a:r>
          </a:p>
          <a:p>
            <a:r>
              <a:rPr lang="en-US" dirty="0"/>
              <a:t>It comes up with these values by simulating steps (first random later more exploiting) </a:t>
            </a:r>
          </a:p>
          <a:p>
            <a:r>
              <a:rPr lang="en-US" dirty="0"/>
              <a:t>Selection, Expansion, Simulation, Update -&gt; </a:t>
            </a:r>
            <a:r>
              <a:rPr lang="de-DE" dirty="0">
                <a:hlinkClick r:id="rId3"/>
              </a:rPr>
              <a:t>https://www.youtube.com/watch?v=Fbs4lnGLS8M&amp;ab_channel=FullstackAcademy</a:t>
            </a:r>
            <a:endParaRPr lang="de-DE" dirty="0"/>
          </a:p>
          <a:p>
            <a:endParaRPr lang="en-US" dirty="0"/>
          </a:p>
          <a:p>
            <a:r>
              <a:rPr lang="en-US" dirty="0"/>
              <a:t>Open Ended Environments (no domain dependent evaluation function required)</a:t>
            </a:r>
          </a:p>
          <a:p>
            <a:endParaRPr lang="de-DE" dirty="0"/>
          </a:p>
        </p:txBody>
      </p:sp>
    </p:spTree>
    <p:extLst>
      <p:ext uri="{BB962C8B-B14F-4D97-AF65-F5344CB8AC3E}">
        <p14:creationId xmlns:p14="http://schemas.microsoft.com/office/powerpoint/2010/main" val="1234553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2947345" cy="369332"/>
          </a:xfrm>
          <a:prstGeom prst="rect">
            <a:avLst/>
          </a:prstGeom>
          <a:noFill/>
        </p:spPr>
        <p:txBody>
          <a:bodyPr wrap="none" rtlCol="0">
            <a:spAutoFit/>
          </a:bodyPr>
          <a:lstStyle/>
          <a:p>
            <a:r>
              <a:rPr lang="en-US" dirty="0"/>
              <a:t>MCTS begins with a stats tree</a:t>
            </a:r>
            <a:endParaRPr lang="de-DE" dirty="0"/>
          </a:p>
        </p:txBody>
      </p:sp>
    </p:spTree>
    <p:extLst>
      <p:ext uri="{BB962C8B-B14F-4D97-AF65-F5344CB8AC3E}">
        <p14:creationId xmlns:p14="http://schemas.microsoft.com/office/powerpoint/2010/main" val="2904605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36850" cy="369332"/>
          </a:xfrm>
          <a:prstGeom prst="rect">
            <a:avLst/>
          </a:prstGeom>
          <a:noFill/>
        </p:spPr>
        <p:txBody>
          <a:bodyPr wrap="none" rtlCol="0">
            <a:spAutoFit/>
          </a:bodyPr>
          <a:lstStyle/>
          <a:p>
            <a:r>
              <a:rPr lang="en-US" dirty="0"/>
              <a:t>Expansion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51423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84427" cy="369332"/>
          </a:xfrm>
          <a:prstGeom prst="rect">
            <a:avLst/>
          </a:prstGeom>
          <a:noFill/>
        </p:spPr>
        <p:txBody>
          <a:bodyPr wrap="none" rtlCol="0">
            <a:spAutoFit/>
          </a:bodyPr>
          <a:lstStyle/>
          <a:p>
            <a:r>
              <a:rPr lang="en-US" dirty="0"/>
              <a:t>Simulation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Straight Connector 4">
            <a:extLst>
              <a:ext uri="{FF2B5EF4-FFF2-40B4-BE49-F238E27FC236}">
                <a16:creationId xmlns:a16="http://schemas.microsoft.com/office/drawing/2014/main" id="{2C6D7766-A9BB-4FAC-85A6-B1241EE0B4DB}"/>
              </a:ext>
            </a:extLst>
          </p:cNvPr>
          <p:cNvCxnSpPr>
            <a:cxnSpLocks/>
          </p:cNvCxnSpPr>
          <p:nvPr/>
        </p:nvCxnSpPr>
        <p:spPr>
          <a:xfrm flipH="1">
            <a:off x="4108450" y="2786979"/>
            <a:ext cx="482601" cy="792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EEEA3FC-5E03-4A20-8A2C-CA8BD876DF5E}"/>
              </a:ext>
            </a:extLst>
          </p:cNvPr>
          <p:cNvCxnSpPr>
            <a:cxnSpLocks/>
          </p:cNvCxnSpPr>
          <p:nvPr/>
        </p:nvCxnSpPr>
        <p:spPr>
          <a:xfrm>
            <a:off x="4108450" y="3579812"/>
            <a:ext cx="349250" cy="57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9323BF-8DAF-44C1-980F-6987190AEA55}"/>
              </a:ext>
            </a:extLst>
          </p:cNvPr>
          <p:cNvCxnSpPr>
            <a:cxnSpLocks/>
          </p:cNvCxnSpPr>
          <p:nvPr/>
        </p:nvCxnSpPr>
        <p:spPr>
          <a:xfrm flipH="1">
            <a:off x="3371850" y="4152900"/>
            <a:ext cx="1082675" cy="4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256734-C5D1-4042-A3C9-162E610B1D18}"/>
              </a:ext>
            </a:extLst>
          </p:cNvPr>
          <p:cNvCxnSpPr>
            <a:cxnSpLocks/>
          </p:cNvCxnSpPr>
          <p:nvPr/>
        </p:nvCxnSpPr>
        <p:spPr>
          <a:xfrm>
            <a:off x="3368675" y="4565650"/>
            <a:ext cx="949327" cy="11049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27" name="TextBox 26">
            <a:extLst>
              <a:ext uri="{FF2B5EF4-FFF2-40B4-BE49-F238E27FC236}">
                <a16:creationId xmlns:a16="http://schemas.microsoft.com/office/drawing/2014/main" id="{FD1B6AD2-D485-4EE0-BDF9-3676C145AFD2}"/>
              </a:ext>
            </a:extLst>
          </p:cNvPr>
          <p:cNvSpPr txBox="1"/>
          <p:nvPr/>
        </p:nvSpPr>
        <p:spPr>
          <a:xfrm>
            <a:off x="4318001" y="4212131"/>
            <a:ext cx="5381986" cy="369332"/>
          </a:xfrm>
          <a:prstGeom prst="rect">
            <a:avLst/>
          </a:prstGeom>
          <a:noFill/>
        </p:spPr>
        <p:txBody>
          <a:bodyPr wrap="none" rtlCol="0">
            <a:spAutoFit/>
          </a:bodyPr>
          <a:lstStyle/>
          <a:p>
            <a:r>
              <a:rPr lang="en-US" dirty="0"/>
              <a:t>Playout with Random Moves for itself and the </a:t>
            </a:r>
            <a:r>
              <a:rPr lang="en-US" dirty="0" err="1"/>
              <a:t>oponent</a:t>
            </a:r>
            <a:r>
              <a:rPr lang="en-US" dirty="0"/>
              <a:t> </a:t>
            </a:r>
            <a:endParaRPr lang="de-DE" dirty="0"/>
          </a:p>
        </p:txBody>
      </p:sp>
    </p:spTree>
    <p:extLst>
      <p:ext uri="{BB962C8B-B14F-4D97-AF65-F5344CB8AC3E}">
        <p14:creationId xmlns:p14="http://schemas.microsoft.com/office/powerpoint/2010/main" val="3895215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874150" cy="369332"/>
          </a:xfrm>
          <a:prstGeom prst="rect">
            <a:avLst/>
          </a:prstGeom>
          <a:noFill/>
        </p:spPr>
        <p:txBody>
          <a:bodyPr wrap="none" rtlCol="0">
            <a:spAutoFit/>
          </a:bodyPr>
          <a:lstStyle/>
          <a:p>
            <a:r>
              <a:rPr lang="en-US" dirty="0"/>
              <a:t>Update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4356101" y="4202267"/>
            <a:ext cx="3334952" cy="646331"/>
          </a:xfrm>
          <a:prstGeom prst="rect">
            <a:avLst/>
          </a:prstGeom>
          <a:noFill/>
        </p:spPr>
        <p:txBody>
          <a:bodyPr wrap="none" rtlCol="0">
            <a:spAutoFit/>
          </a:bodyPr>
          <a:lstStyle/>
          <a:p>
            <a:r>
              <a:rPr lang="en-US" dirty="0"/>
              <a:t>Update the Statistics Information </a:t>
            </a:r>
            <a:br>
              <a:rPr lang="en-US" dirty="0"/>
            </a:br>
            <a:r>
              <a:rPr lang="en-US" dirty="0"/>
              <a:t>1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4356101" y="2959100"/>
            <a:ext cx="63499" cy="252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518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993355" cy="1200329"/>
          </a:xfrm>
          <a:prstGeom prst="rect">
            <a:avLst/>
          </a:prstGeom>
          <a:noFill/>
        </p:spPr>
        <p:txBody>
          <a:bodyPr wrap="none" rtlCol="0">
            <a:spAutoFit/>
          </a:bodyPr>
          <a:lstStyle/>
          <a:p>
            <a:r>
              <a:rPr lang="en-US" dirty="0"/>
              <a:t>Same for the remaining actions</a:t>
            </a:r>
          </a:p>
          <a:p>
            <a:endParaRPr lang="en-US" dirty="0"/>
          </a:p>
          <a:p>
            <a:r>
              <a:rPr lang="en-US" dirty="0"/>
              <a:t>At this point the left node would be the best move!</a:t>
            </a:r>
          </a:p>
          <a:p>
            <a:r>
              <a:rPr lang="en-US" dirty="0"/>
              <a:t>But too small sample size to be sure!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889501" y="570535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6686915" y="4462617"/>
            <a:ext cx="3334952" cy="646331"/>
          </a:xfrm>
          <a:prstGeom prst="rect">
            <a:avLst/>
          </a:prstGeom>
          <a:noFill/>
        </p:spPr>
        <p:txBody>
          <a:bodyPr wrap="none" rtlCol="0">
            <a:spAutoFit/>
          </a:bodyPr>
          <a:lstStyle/>
          <a:p>
            <a:r>
              <a:rPr lang="en-US" dirty="0"/>
              <a:t>Update the Statistics Information </a:t>
            </a:r>
            <a:br>
              <a:rPr lang="en-US" dirty="0"/>
            </a:br>
            <a:r>
              <a:rPr lang="en-US" dirty="0"/>
              <a:t>0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5162551" y="3061372"/>
            <a:ext cx="304799" cy="2539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22" name="Straight Arrow Connector 21">
            <a:extLst>
              <a:ext uri="{FF2B5EF4-FFF2-40B4-BE49-F238E27FC236}">
                <a16:creationId xmlns:a16="http://schemas.microsoft.com/office/drawing/2014/main" id="{AC406FBB-0690-4EE6-BB56-0C4FA9FF6F73}"/>
              </a:ext>
            </a:extLst>
          </p:cNvPr>
          <p:cNvCxnSpPr>
            <a:cxnSpLocks/>
          </p:cNvCxnSpPr>
          <p:nvPr/>
        </p:nvCxnSpPr>
        <p:spPr>
          <a:xfrm flipH="1" flipV="1">
            <a:off x="6223000" y="3111500"/>
            <a:ext cx="609600" cy="259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3E253F9-6353-4AA7-B287-663ADBD2BB7A}"/>
              </a:ext>
            </a:extLst>
          </p:cNvPr>
          <p:cNvSpPr/>
          <p:nvPr/>
        </p:nvSpPr>
        <p:spPr>
          <a:xfrm>
            <a:off x="6686915" y="585366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Tree>
    <p:extLst>
      <p:ext uri="{BB962C8B-B14F-4D97-AF65-F5344CB8AC3E}">
        <p14:creationId xmlns:p14="http://schemas.microsoft.com/office/powerpoint/2010/main" val="189438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1754326"/>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476995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Agenda</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pPr lvl="1"/>
            <a:r>
              <a:rPr lang="de-AT" dirty="0"/>
              <a:t>Traditional Game AI Algorithms</a:t>
            </a:r>
          </a:p>
          <a:p>
            <a:pPr lvl="2"/>
            <a:r>
              <a:rPr lang="de-AT" dirty="0"/>
              <a:t>Minimax algorithm</a:t>
            </a:r>
          </a:p>
          <a:p>
            <a:pPr lvl="2"/>
            <a:r>
              <a:rPr lang="de-AT" dirty="0"/>
              <a:t>Alpha Beta Pruning</a:t>
            </a:r>
          </a:p>
          <a:p>
            <a:pPr lvl="2"/>
            <a:r>
              <a:rPr lang="de-AT" dirty="0"/>
              <a:t>Monte Carlo Tree Search </a:t>
            </a:r>
          </a:p>
          <a:p>
            <a:pPr lvl="1"/>
            <a:r>
              <a:rPr lang="de-AT" dirty="0"/>
              <a:t>A brief introduction to Reinforcement Learning</a:t>
            </a:r>
          </a:p>
          <a:p>
            <a:pPr lvl="1"/>
            <a:r>
              <a:rPr lang="de-AT" dirty="0"/>
              <a:t>Microsoft Offerings</a:t>
            </a:r>
          </a:p>
          <a:p>
            <a:pPr lvl="2"/>
            <a:r>
              <a:rPr lang="de-AT" dirty="0"/>
              <a:t>Deep Reinforcement Learning (RL) with Azure ML</a:t>
            </a:r>
          </a:p>
          <a:p>
            <a:pPr lvl="1"/>
            <a:r>
              <a:rPr lang="de-AT" dirty="0"/>
              <a:t>If time permits: AlphaGo, AlphaGo Zero, AlphaZero, MuZero</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2862322"/>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p>
          <a:p>
            <a:endParaRPr lang="en-US" dirty="0"/>
          </a:p>
          <a:p>
            <a:endParaRPr lang="en-US" dirty="0"/>
          </a:p>
          <a:p>
            <a:r>
              <a:rPr lang="en-US" dirty="0"/>
              <a:t>With this you maintain a good balance between </a:t>
            </a:r>
          </a:p>
          <a:p>
            <a:r>
              <a:rPr lang="en-US" dirty="0"/>
              <a:t>Exploration and exploitation.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pic>
        <p:nvPicPr>
          <p:cNvPr id="13" name="Picture 12">
            <a:extLst>
              <a:ext uri="{FF2B5EF4-FFF2-40B4-BE49-F238E27FC236}">
                <a16:creationId xmlns:a16="http://schemas.microsoft.com/office/drawing/2014/main" id="{C72D66C5-1345-487A-AE26-6F0A348B519A}"/>
              </a:ext>
            </a:extLst>
          </p:cNvPr>
          <p:cNvPicPr>
            <a:picLocks noChangeAspect="1"/>
          </p:cNvPicPr>
          <p:nvPr/>
        </p:nvPicPr>
        <p:blipFill>
          <a:blip r:embed="rId2"/>
          <a:stretch>
            <a:fillRect/>
          </a:stretch>
        </p:blipFill>
        <p:spPr>
          <a:xfrm>
            <a:off x="2276475" y="4082535"/>
            <a:ext cx="4705350" cy="2169986"/>
          </a:xfrm>
          <a:prstGeom prst="rect">
            <a:avLst/>
          </a:prstGeom>
        </p:spPr>
      </p:pic>
    </p:spTree>
    <p:extLst>
      <p:ext uri="{BB962C8B-B14F-4D97-AF65-F5344CB8AC3E}">
        <p14:creationId xmlns:p14="http://schemas.microsoft.com/office/powerpoint/2010/main" val="1996111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36850" cy="646331"/>
          </a:xfrm>
          <a:prstGeom prst="rect">
            <a:avLst/>
          </a:prstGeom>
          <a:noFill/>
        </p:spPr>
        <p:txBody>
          <a:bodyPr wrap="none" rtlCol="0">
            <a:spAutoFit/>
          </a:bodyPr>
          <a:lstStyle/>
          <a:p>
            <a:r>
              <a:rPr lang="en-US" dirty="0"/>
              <a:t>Expansion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9294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84427" cy="646331"/>
          </a:xfrm>
          <a:prstGeom prst="rect">
            <a:avLst/>
          </a:prstGeom>
          <a:noFill/>
        </p:spPr>
        <p:txBody>
          <a:bodyPr wrap="none" rtlCol="0">
            <a:spAutoFit/>
          </a:bodyPr>
          <a:lstStyle/>
          <a:p>
            <a:r>
              <a:rPr lang="en-US" dirty="0"/>
              <a:t>Simulation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Tree>
    <p:extLst>
      <p:ext uri="{BB962C8B-B14F-4D97-AF65-F5344CB8AC3E}">
        <p14:creationId xmlns:p14="http://schemas.microsoft.com/office/powerpoint/2010/main" val="1342512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874150" cy="646331"/>
          </a:xfrm>
          <a:prstGeom prst="rect">
            <a:avLst/>
          </a:prstGeom>
          <a:noFill/>
        </p:spPr>
        <p:txBody>
          <a:bodyPr wrap="none" rtlCol="0">
            <a:spAutoFit/>
          </a:bodyPr>
          <a:lstStyle/>
          <a:p>
            <a:r>
              <a:rPr lang="en-US" dirty="0"/>
              <a:t>Update</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2/2</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a:off x="4591051" y="2886869"/>
            <a:ext cx="38099"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19" name="TextBox 18">
            <a:extLst>
              <a:ext uri="{FF2B5EF4-FFF2-40B4-BE49-F238E27FC236}">
                <a16:creationId xmlns:a16="http://schemas.microsoft.com/office/drawing/2014/main" id="{9E7D290B-B3F7-4569-BF84-379DB582CD58}"/>
              </a:ext>
            </a:extLst>
          </p:cNvPr>
          <p:cNvSpPr txBox="1"/>
          <p:nvPr/>
        </p:nvSpPr>
        <p:spPr>
          <a:xfrm>
            <a:off x="4106301" y="4834225"/>
            <a:ext cx="5672900" cy="923330"/>
          </a:xfrm>
          <a:prstGeom prst="rect">
            <a:avLst/>
          </a:prstGeom>
          <a:noFill/>
        </p:spPr>
        <p:txBody>
          <a:bodyPr wrap="none" rtlCol="0">
            <a:spAutoFit/>
          </a:bodyPr>
          <a:lstStyle/>
          <a:p>
            <a:r>
              <a:rPr lang="en-US" dirty="0"/>
              <a:t>This time Update propagates back to the first child node. </a:t>
            </a:r>
          </a:p>
          <a:p>
            <a:r>
              <a:rPr lang="en-US" dirty="0"/>
              <a:t>So the Parent Node inherits the stats from it`s child nodes!</a:t>
            </a:r>
          </a:p>
          <a:p>
            <a:endParaRPr lang="en-US" dirty="0"/>
          </a:p>
        </p:txBody>
      </p:sp>
      <p:cxnSp>
        <p:nvCxnSpPr>
          <p:cNvPr id="20" name="Straight Arrow Connector 19">
            <a:extLst>
              <a:ext uri="{FF2B5EF4-FFF2-40B4-BE49-F238E27FC236}">
                <a16:creationId xmlns:a16="http://schemas.microsoft.com/office/drawing/2014/main" id="{6F52A049-AE0D-482C-BF27-1EA0C051CCAB}"/>
              </a:ext>
            </a:extLst>
          </p:cNvPr>
          <p:cNvCxnSpPr>
            <a:cxnSpLocks/>
            <a:endCxn id="30" idx="4"/>
          </p:cNvCxnSpPr>
          <p:nvPr/>
        </p:nvCxnSpPr>
        <p:spPr>
          <a:xfrm flipV="1">
            <a:off x="2349500" y="3819526"/>
            <a:ext cx="774700"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C8502B-4425-4E30-944D-D75F541834C9}"/>
              </a:ext>
            </a:extLst>
          </p:cNvPr>
          <p:cNvCxnSpPr>
            <a:cxnSpLocks/>
            <a:stCxn id="27" idx="0"/>
            <a:endCxn id="3" idx="4"/>
          </p:cNvCxnSpPr>
          <p:nvPr/>
        </p:nvCxnSpPr>
        <p:spPr>
          <a:xfrm flipV="1">
            <a:off x="2349500" y="2886869"/>
            <a:ext cx="2241551" cy="2537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563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438266" cy="923330"/>
          </a:xfrm>
          <a:prstGeom prst="rect">
            <a:avLst/>
          </a:prstGeom>
          <a:noFill/>
        </p:spPr>
        <p:txBody>
          <a:bodyPr wrap="none" rtlCol="0">
            <a:spAutoFit/>
          </a:bodyPr>
          <a:lstStyle/>
          <a:p>
            <a:r>
              <a:rPr lang="en-US" dirty="0"/>
              <a:t>Now that the child nodes of the last selection</a:t>
            </a:r>
          </a:p>
          <a:p>
            <a:r>
              <a:rPr lang="en-US" dirty="0"/>
              <a:t>Have all been explored at least once,</a:t>
            </a:r>
          </a:p>
          <a:p>
            <a:r>
              <a:rPr lang="en-US" dirty="0"/>
              <a:t>It will run the selection from the top again!</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a:stCxn id="21" idx="4"/>
          </p:cNvCxnSpPr>
          <p:nvPr/>
        </p:nvCxnSpPr>
        <p:spPr>
          <a:xfrm flipH="1">
            <a:off x="3536950" y="3840961"/>
            <a:ext cx="55244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3536950" y="4308478"/>
            <a:ext cx="82551" cy="428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41277" y="3399118"/>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cxnSp>
        <p:nvCxnSpPr>
          <p:cNvPr id="38" name="Straight Connector 37">
            <a:extLst>
              <a:ext uri="{FF2B5EF4-FFF2-40B4-BE49-F238E27FC236}">
                <a16:creationId xmlns:a16="http://schemas.microsoft.com/office/drawing/2014/main" id="{02DE0384-AE87-44FC-A05C-8EB86C18E74C}"/>
              </a:ext>
            </a:extLst>
          </p:cNvPr>
          <p:cNvCxnSpPr>
            <a:cxnSpLocks/>
            <a:stCxn id="29" idx="4"/>
          </p:cNvCxnSpPr>
          <p:nvPr/>
        </p:nvCxnSpPr>
        <p:spPr>
          <a:xfrm>
            <a:off x="5086825" y="3896662"/>
            <a:ext cx="450375" cy="50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64E110-59A7-4684-B9B8-1079BC62AE0E}"/>
              </a:ext>
            </a:extLst>
          </p:cNvPr>
          <p:cNvCxnSpPr>
            <a:cxnSpLocks/>
          </p:cNvCxnSpPr>
          <p:nvPr/>
        </p:nvCxnSpPr>
        <p:spPr>
          <a:xfrm flipV="1">
            <a:off x="5397975" y="4397886"/>
            <a:ext cx="139225" cy="581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62A915-FFA7-48EC-A65B-570D9348054F}"/>
              </a:ext>
            </a:extLst>
          </p:cNvPr>
          <p:cNvCxnSpPr>
            <a:cxnSpLocks/>
          </p:cNvCxnSpPr>
          <p:nvPr/>
        </p:nvCxnSpPr>
        <p:spPr>
          <a:xfrm flipH="1">
            <a:off x="4229576" y="4979189"/>
            <a:ext cx="1168398"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F979892-0D72-487F-9087-AC9E4FC9CD30}"/>
              </a:ext>
            </a:extLst>
          </p:cNvPr>
          <p:cNvSpPr/>
          <p:nvPr/>
        </p:nvSpPr>
        <p:spPr>
          <a:xfrm>
            <a:off x="3854924" y="566657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2189702" cy="646331"/>
          </a:xfrm>
          <a:prstGeom prst="rect">
            <a:avLst/>
          </a:prstGeom>
          <a:noFill/>
        </p:spPr>
        <p:txBody>
          <a:bodyPr wrap="none" rtlCol="0">
            <a:spAutoFit/>
          </a:bodyPr>
          <a:lstStyle/>
          <a:p>
            <a:r>
              <a:rPr lang="en-US" dirty="0"/>
              <a:t>Simulation &amp; Update</a:t>
            </a:r>
          </a:p>
          <a:p>
            <a:endParaRPr lang="en-US" dirty="0"/>
          </a:p>
        </p:txBody>
      </p:sp>
      <p:cxnSp>
        <p:nvCxnSpPr>
          <p:cNvPr id="55" name="Straight Arrow Connector 54">
            <a:extLst>
              <a:ext uri="{FF2B5EF4-FFF2-40B4-BE49-F238E27FC236}">
                <a16:creationId xmlns:a16="http://schemas.microsoft.com/office/drawing/2014/main" id="{E2DD65EC-7C4F-470F-8919-8812DA1F016C}"/>
              </a:ext>
            </a:extLst>
          </p:cNvPr>
          <p:cNvCxnSpPr>
            <a:cxnSpLocks/>
            <a:stCxn id="27" idx="0"/>
          </p:cNvCxnSpPr>
          <p:nvPr/>
        </p:nvCxnSpPr>
        <p:spPr>
          <a:xfrm flipV="1">
            <a:off x="2349500" y="3819526"/>
            <a:ext cx="1505424"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838080-59AE-48D8-A5E3-15DC3C8F1C33}"/>
              </a:ext>
            </a:extLst>
          </p:cNvPr>
          <p:cNvCxnSpPr>
            <a:cxnSpLocks/>
            <a:stCxn id="44" idx="0"/>
          </p:cNvCxnSpPr>
          <p:nvPr/>
        </p:nvCxnSpPr>
        <p:spPr>
          <a:xfrm flipV="1">
            <a:off x="4127974" y="3888865"/>
            <a:ext cx="771288" cy="177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FFF6043-53D0-46B7-968B-A79223BEC07E}"/>
              </a:ext>
            </a:extLst>
          </p:cNvPr>
          <p:cNvCxnSpPr>
            <a:cxnSpLocks/>
            <a:stCxn id="44" idx="0"/>
          </p:cNvCxnSpPr>
          <p:nvPr/>
        </p:nvCxnSpPr>
        <p:spPr>
          <a:xfrm flipV="1">
            <a:off x="4127974" y="2998273"/>
            <a:ext cx="460138" cy="266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64545F0-D707-4CB8-9C84-5656D5152646}"/>
              </a:ext>
            </a:extLst>
          </p:cNvPr>
          <p:cNvCxnSpPr>
            <a:cxnSpLocks/>
            <a:endCxn id="3" idx="3"/>
          </p:cNvCxnSpPr>
          <p:nvPr/>
        </p:nvCxnSpPr>
        <p:spPr>
          <a:xfrm flipV="1">
            <a:off x="2379782" y="2813172"/>
            <a:ext cx="2018193" cy="260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01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6711850" y="3466931"/>
            <a:ext cx="5246244" cy="923330"/>
          </a:xfrm>
          <a:prstGeom prst="rect">
            <a:avLst/>
          </a:prstGeom>
          <a:noFill/>
        </p:spPr>
        <p:txBody>
          <a:bodyPr wrap="none" rtlCol="0">
            <a:spAutoFit/>
          </a:bodyPr>
          <a:lstStyle/>
          <a:p>
            <a:r>
              <a:rPr lang="en-US" dirty="0"/>
              <a:t>Say that we still pick the first child of the root. </a:t>
            </a:r>
          </a:p>
          <a:p>
            <a:r>
              <a:rPr lang="en-US" dirty="0"/>
              <a:t>As 50% is still very high and we only ignored the other</a:t>
            </a:r>
          </a:p>
          <a:p>
            <a:r>
              <a:rPr lang="en-US" dirty="0"/>
              <a:t>Direct </a:t>
            </a:r>
            <a:r>
              <a:rPr lang="en-US" dirty="0" err="1"/>
              <a:t>childs</a:t>
            </a:r>
            <a:r>
              <a:rPr lang="en-US" dirty="0"/>
              <a:t> of the root three times! </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
        <p:nvSpPr>
          <p:cNvPr id="20" name="Speech Bubble: Rectangle 19">
            <a:extLst>
              <a:ext uri="{FF2B5EF4-FFF2-40B4-BE49-F238E27FC236}">
                <a16:creationId xmlns:a16="http://schemas.microsoft.com/office/drawing/2014/main" id="{E18DEB11-2067-48DB-BD63-33850CCF2A30}"/>
              </a:ext>
            </a:extLst>
          </p:cNvPr>
          <p:cNvSpPr/>
          <p:nvPr/>
        </p:nvSpPr>
        <p:spPr>
          <a:xfrm>
            <a:off x="6635750" y="1498600"/>
            <a:ext cx="2362200" cy="443707"/>
          </a:xfrm>
          <a:prstGeom prst="wedgeRectCallout">
            <a:avLst>
              <a:gd name="adj1" fmla="val -55293"/>
              <a:gd name="adj2" fmla="val 139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
        <p:nvSpPr>
          <p:cNvPr id="24" name="Speech Bubble: Rectangle 23">
            <a:extLst>
              <a:ext uri="{FF2B5EF4-FFF2-40B4-BE49-F238E27FC236}">
                <a16:creationId xmlns:a16="http://schemas.microsoft.com/office/drawing/2014/main" id="{10248C0D-B52E-4D61-B499-C2D0192515A2}"/>
              </a:ext>
            </a:extLst>
          </p:cNvPr>
          <p:cNvSpPr/>
          <p:nvPr/>
        </p:nvSpPr>
        <p:spPr>
          <a:xfrm>
            <a:off x="6635750" y="1485640"/>
            <a:ext cx="2362200" cy="443707"/>
          </a:xfrm>
          <a:prstGeom prst="wedgeRectCallout">
            <a:avLst>
              <a:gd name="adj1" fmla="val -87551"/>
              <a:gd name="adj2" fmla="val 1626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Tree>
    <p:extLst>
      <p:ext uri="{BB962C8B-B14F-4D97-AF65-F5344CB8AC3E}">
        <p14:creationId xmlns:p14="http://schemas.microsoft.com/office/powerpoint/2010/main" val="1273349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958217" cy="923330"/>
          </a:xfrm>
          <a:prstGeom prst="rect">
            <a:avLst/>
          </a:prstGeom>
          <a:noFill/>
        </p:spPr>
        <p:txBody>
          <a:bodyPr wrap="none" rtlCol="0">
            <a:spAutoFit/>
          </a:bodyPr>
          <a:lstStyle/>
          <a:p>
            <a:r>
              <a:rPr lang="en-US" dirty="0"/>
              <a:t>As all the child nodes have been expanded already,</a:t>
            </a:r>
          </a:p>
          <a:p>
            <a:r>
              <a:rPr lang="en-US" dirty="0"/>
              <a:t>It will run the selection again, this time selecting</a:t>
            </a:r>
          </a:p>
          <a:p>
            <a:r>
              <a:rPr lang="en-US" dirty="0"/>
              <a:t>The left most node.</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Tree>
    <p:extLst>
      <p:ext uri="{BB962C8B-B14F-4D97-AF65-F5344CB8AC3E}">
        <p14:creationId xmlns:p14="http://schemas.microsoft.com/office/powerpoint/2010/main" val="360794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105017"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2" name="Straight Connector 21">
            <a:extLst>
              <a:ext uri="{FF2B5EF4-FFF2-40B4-BE49-F238E27FC236}">
                <a16:creationId xmlns:a16="http://schemas.microsoft.com/office/drawing/2014/main" id="{8E6C8D3B-FDCA-4BBC-8317-215DE5BBF451}"/>
              </a:ext>
            </a:extLst>
          </p:cNvPr>
          <p:cNvCxnSpPr>
            <a:cxnSpLocks/>
          </p:cNvCxnSpPr>
          <p:nvPr/>
        </p:nvCxnSpPr>
        <p:spPr>
          <a:xfrm flipH="1">
            <a:off x="2185750" y="4742453"/>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EE1443-5083-49ED-ACE3-0D787046BF0F}"/>
              </a:ext>
            </a:extLst>
          </p:cNvPr>
          <p:cNvCxnSpPr>
            <a:cxnSpLocks/>
          </p:cNvCxnSpPr>
          <p:nvPr/>
        </p:nvCxnSpPr>
        <p:spPr>
          <a:xfrm flipH="1" flipV="1">
            <a:off x="2185750" y="5284584"/>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B4EE6CE4-3BA3-4B99-BD79-C1E3A6685E2C}"/>
              </a:ext>
            </a:extLst>
          </p:cNvPr>
          <p:cNvSpPr/>
          <p:nvPr/>
        </p:nvSpPr>
        <p:spPr>
          <a:xfrm>
            <a:off x="2625962" y="582671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1" name="Straight Arrow Connector 40">
            <a:extLst>
              <a:ext uri="{FF2B5EF4-FFF2-40B4-BE49-F238E27FC236}">
                <a16:creationId xmlns:a16="http://schemas.microsoft.com/office/drawing/2014/main" id="{6790F632-C6CB-4E64-B014-516761C2E43B}"/>
              </a:ext>
            </a:extLst>
          </p:cNvPr>
          <p:cNvCxnSpPr>
            <a:cxnSpLocks/>
            <a:stCxn id="39" idx="0"/>
            <a:endCxn id="30" idx="4"/>
          </p:cNvCxnSpPr>
          <p:nvPr/>
        </p:nvCxnSpPr>
        <p:spPr>
          <a:xfrm flipV="1">
            <a:off x="2899012" y="3819526"/>
            <a:ext cx="225188" cy="200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BE20B6-1FD9-4050-913E-E197F9D11923}"/>
              </a:ext>
            </a:extLst>
          </p:cNvPr>
          <p:cNvCxnSpPr>
            <a:cxnSpLocks/>
            <a:endCxn id="3" idx="4"/>
          </p:cNvCxnSpPr>
          <p:nvPr/>
        </p:nvCxnSpPr>
        <p:spPr>
          <a:xfrm flipV="1">
            <a:off x="3051412" y="2886869"/>
            <a:ext cx="1539639" cy="309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417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sp>
        <p:nvSpPr>
          <p:cNvPr id="17" name="TextBox 16">
            <a:extLst>
              <a:ext uri="{FF2B5EF4-FFF2-40B4-BE49-F238E27FC236}">
                <a16:creationId xmlns:a16="http://schemas.microsoft.com/office/drawing/2014/main" id="{ACA481F9-97E1-4B98-A531-196D35983300}"/>
              </a:ext>
            </a:extLst>
          </p:cNvPr>
          <p:cNvSpPr txBox="1"/>
          <p:nvPr/>
        </p:nvSpPr>
        <p:spPr>
          <a:xfrm>
            <a:off x="7219950" y="3429407"/>
            <a:ext cx="2950936" cy="646331"/>
          </a:xfrm>
          <a:prstGeom prst="rect">
            <a:avLst/>
          </a:prstGeom>
          <a:noFill/>
        </p:spPr>
        <p:txBody>
          <a:bodyPr wrap="none" rtlCol="0">
            <a:spAutoFit/>
          </a:bodyPr>
          <a:lstStyle/>
          <a:p>
            <a:r>
              <a:rPr lang="en-US" dirty="0"/>
              <a:t>Now the algorithm decides</a:t>
            </a:r>
          </a:p>
          <a:p>
            <a:r>
              <a:rPr lang="en-US" dirty="0"/>
              <a:t> to explore the ignored nodes</a:t>
            </a:r>
          </a:p>
        </p:txBody>
      </p:sp>
    </p:spTree>
    <p:extLst>
      <p:ext uri="{BB962C8B-B14F-4D97-AF65-F5344CB8AC3E}">
        <p14:creationId xmlns:p14="http://schemas.microsoft.com/office/powerpoint/2010/main" val="3817504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047309"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cxnSp>
        <p:nvCxnSpPr>
          <p:cNvPr id="42" name="Straight Connector 41">
            <a:extLst>
              <a:ext uri="{FF2B5EF4-FFF2-40B4-BE49-F238E27FC236}">
                <a16:creationId xmlns:a16="http://schemas.microsoft.com/office/drawing/2014/main" id="{427F8B69-0452-4BBF-BA0E-9FC362C90D1D}"/>
              </a:ext>
            </a:extLst>
          </p:cNvPr>
          <p:cNvCxnSpPr>
            <a:cxnSpLocks/>
          </p:cNvCxnSpPr>
          <p:nvPr/>
        </p:nvCxnSpPr>
        <p:spPr>
          <a:xfrm flipH="1">
            <a:off x="6815852" y="4248945"/>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3AF834-9D05-4244-B85B-573E2048B466}"/>
              </a:ext>
            </a:extLst>
          </p:cNvPr>
          <p:cNvCxnSpPr>
            <a:cxnSpLocks/>
          </p:cNvCxnSpPr>
          <p:nvPr/>
        </p:nvCxnSpPr>
        <p:spPr>
          <a:xfrm flipH="1" flipV="1">
            <a:off x="6815852" y="4791076"/>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A82F71BC-59D7-44C6-9EF9-B0606CF15837}"/>
              </a:ext>
            </a:extLst>
          </p:cNvPr>
          <p:cNvSpPr/>
          <p:nvPr/>
        </p:nvSpPr>
        <p:spPr>
          <a:xfrm>
            <a:off x="7256064" y="533320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8" name="Straight Connector 47">
            <a:extLst>
              <a:ext uri="{FF2B5EF4-FFF2-40B4-BE49-F238E27FC236}">
                <a16:creationId xmlns:a16="http://schemas.microsoft.com/office/drawing/2014/main" id="{FABE7164-73FE-4376-9D94-8D99489BA03A}"/>
              </a:ext>
            </a:extLst>
          </p:cNvPr>
          <p:cNvCxnSpPr>
            <a:cxnSpLocks/>
          </p:cNvCxnSpPr>
          <p:nvPr/>
        </p:nvCxnSpPr>
        <p:spPr>
          <a:xfrm flipH="1">
            <a:off x="5367538" y="4181997"/>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CF0B222-EDE5-4E64-939C-C87DD0308915}"/>
              </a:ext>
            </a:extLst>
          </p:cNvPr>
          <p:cNvCxnSpPr>
            <a:cxnSpLocks/>
          </p:cNvCxnSpPr>
          <p:nvPr/>
        </p:nvCxnSpPr>
        <p:spPr>
          <a:xfrm flipH="1" flipV="1">
            <a:off x="5367538" y="4724128"/>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CAFDA5E-0AFD-4357-A101-D83F9BDD5F0E}"/>
              </a:ext>
            </a:extLst>
          </p:cNvPr>
          <p:cNvSpPr/>
          <p:nvPr/>
        </p:nvSpPr>
        <p:spPr>
          <a:xfrm>
            <a:off x="5807750" y="5266259"/>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cxnSp>
        <p:nvCxnSpPr>
          <p:cNvPr id="56" name="Straight Arrow Connector 55">
            <a:extLst>
              <a:ext uri="{FF2B5EF4-FFF2-40B4-BE49-F238E27FC236}">
                <a16:creationId xmlns:a16="http://schemas.microsoft.com/office/drawing/2014/main" id="{E4031590-FE8B-4FBF-BFAF-3123F1716B68}"/>
              </a:ext>
            </a:extLst>
          </p:cNvPr>
          <p:cNvCxnSpPr>
            <a:stCxn id="52" idx="0"/>
            <a:endCxn id="34" idx="4"/>
          </p:cNvCxnSpPr>
          <p:nvPr/>
        </p:nvCxnSpPr>
        <p:spPr>
          <a:xfrm flipH="1" flipV="1">
            <a:off x="6032938" y="4280011"/>
            <a:ext cx="47862" cy="986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75C434B-6DCB-41CA-B3A6-5F4C1D2EC003}"/>
              </a:ext>
            </a:extLst>
          </p:cNvPr>
          <p:cNvCxnSpPr>
            <a:cxnSpLocks/>
            <a:endCxn id="7" idx="4"/>
          </p:cNvCxnSpPr>
          <p:nvPr/>
        </p:nvCxnSpPr>
        <p:spPr>
          <a:xfrm flipV="1">
            <a:off x="6233200" y="2963191"/>
            <a:ext cx="129500" cy="245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3E656E0-B7CE-49F6-AFA9-E45E02CFEB8D}"/>
              </a:ext>
            </a:extLst>
          </p:cNvPr>
          <p:cNvCxnSpPr>
            <a:cxnSpLocks/>
            <a:stCxn id="46" idx="0"/>
          </p:cNvCxnSpPr>
          <p:nvPr/>
        </p:nvCxnSpPr>
        <p:spPr>
          <a:xfrm flipH="1" flipV="1">
            <a:off x="7432258" y="4248945"/>
            <a:ext cx="96856" cy="108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35791B1-9C2F-4084-A042-142C4B41D09E}"/>
              </a:ext>
            </a:extLst>
          </p:cNvPr>
          <p:cNvCxnSpPr>
            <a:cxnSpLocks/>
            <a:endCxn id="7" idx="5"/>
          </p:cNvCxnSpPr>
          <p:nvPr/>
        </p:nvCxnSpPr>
        <p:spPr>
          <a:xfrm flipH="1" flipV="1">
            <a:off x="6555776" y="2889494"/>
            <a:ext cx="1125738" cy="259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B557-A609-4382-8E5C-E847D622A2A1}"/>
              </a:ext>
            </a:extLst>
          </p:cNvPr>
          <p:cNvSpPr>
            <a:spLocks noGrp="1"/>
          </p:cNvSpPr>
          <p:nvPr>
            <p:ph type="title"/>
          </p:nvPr>
        </p:nvSpPr>
        <p:spPr/>
        <p:txBody>
          <a:bodyPr/>
          <a:lstStyle/>
          <a:p>
            <a:r>
              <a:rPr lang="en-US" dirty="0"/>
              <a:t>Lab Project</a:t>
            </a:r>
            <a:endParaRPr lang="de-DE" dirty="0"/>
          </a:p>
        </p:txBody>
      </p:sp>
      <p:sp>
        <p:nvSpPr>
          <p:cNvPr id="3" name="Content Placeholder 2">
            <a:extLst>
              <a:ext uri="{FF2B5EF4-FFF2-40B4-BE49-F238E27FC236}">
                <a16:creationId xmlns:a16="http://schemas.microsoft.com/office/drawing/2014/main" id="{B11A6B5B-2F44-4F86-A467-A5485A39B70E}"/>
              </a:ext>
            </a:extLst>
          </p:cNvPr>
          <p:cNvSpPr>
            <a:spLocks noGrp="1"/>
          </p:cNvSpPr>
          <p:nvPr>
            <p:ph idx="1"/>
          </p:nvPr>
        </p:nvSpPr>
        <p:spPr/>
        <p:txBody>
          <a:bodyPr/>
          <a:lstStyle/>
          <a:p>
            <a:r>
              <a:rPr lang="en-US" dirty="0"/>
              <a:t>Students should be able to implement a Game AI for the Mancala Game Engine. (by Robert Fischer </a:t>
            </a:r>
            <a:r>
              <a:rPr lang="en-US" dirty="0">
                <a:hlinkClick r:id="rId2"/>
              </a:rPr>
              <a:t>https://github.com/metzzo</a:t>
            </a:r>
            <a:r>
              <a:rPr lang="en-US" dirty="0"/>
              <a:t> )</a:t>
            </a:r>
            <a:endParaRPr lang="de-DE" dirty="0"/>
          </a:p>
          <a:p>
            <a:endParaRPr lang="en-US" dirty="0"/>
          </a:p>
          <a:p>
            <a:r>
              <a:rPr lang="en-US" dirty="0"/>
              <a:t>Agents will play against each other! </a:t>
            </a:r>
          </a:p>
        </p:txBody>
      </p:sp>
      <p:pic>
        <p:nvPicPr>
          <p:cNvPr id="5" name="Picture 4">
            <a:extLst>
              <a:ext uri="{FF2B5EF4-FFF2-40B4-BE49-F238E27FC236}">
                <a16:creationId xmlns:a16="http://schemas.microsoft.com/office/drawing/2014/main" id="{714416B2-9FC7-42A0-AB9A-708525D035C1}"/>
              </a:ext>
            </a:extLst>
          </p:cNvPr>
          <p:cNvPicPr>
            <a:picLocks noChangeAspect="1"/>
          </p:cNvPicPr>
          <p:nvPr/>
        </p:nvPicPr>
        <p:blipFill>
          <a:blip r:embed="rId3"/>
          <a:stretch>
            <a:fillRect/>
          </a:stretch>
        </p:blipFill>
        <p:spPr>
          <a:xfrm>
            <a:off x="8698871" y="5027550"/>
            <a:ext cx="2298826" cy="1149413"/>
          </a:xfrm>
          <a:prstGeom prst="rect">
            <a:avLst/>
          </a:prstGeom>
        </p:spPr>
      </p:pic>
    </p:spTree>
    <p:extLst>
      <p:ext uri="{BB962C8B-B14F-4D97-AF65-F5344CB8AC3E}">
        <p14:creationId xmlns:p14="http://schemas.microsoft.com/office/powerpoint/2010/main" val="1281870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6989362" y="2188170"/>
            <a:ext cx="5358000" cy="4247317"/>
          </a:xfrm>
          <a:prstGeom prst="rect">
            <a:avLst/>
          </a:prstGeom>
          <a:noFill/>
        </p:spPr>
        <p:txBody>
          <a:bodyPr wrap="square" rtlCol="0">
            <a:spAutoFit/>
          </a:bodyPr>
          <a:lstStyle/>
          <a:p>
            <a:r>
              <a:rPr lang="en-US" dirty="0"/>
              <a:t>The longer you repeat, the more accurate your </a:t>
            </a:r>
          </a:p>
          <a:p>
            <a:r>
              <a:rPr lang="en-US" dirty="0"/>
              <a:t>estimates become!</a:t>
            </a:r>
          </a:p>
          <a:p>
            <a:endParaRPr lang="en-US" dirty="0"/>
          </a:p>
          <a:p>
            <a:r>
              <a:rPr lang="en-US" dirty="0"/>
              <a:t>After infinite iterations you would obtain a similar</a:t>
            </a:r>
          </a:p>
          <a:p>
            <a:r>
              <a:rPr lang="en-US" dirty="0"/>
              <a:t>Tree as minimax. </a:t>
            </a:r>
          </a:p>
          <a:p>
            <a:endParaRPr lang="en-US" dirty="0"/>
          </a:p>
          <a:p>
            <a:endParaRPr lang="en-US" dirty="0"/>
          </a:p>
          <a:p>
            <a:endParaRPr lang="en-US" dirty="0"/>
          </a:p>
          <a:p>
            <a:endParaRPr lang="en-US" dirty="0"/>
          </a:p>
          <a:p>
            <a:endParaRPr lang="en-US" dirty="0"/>
          </a:p>
          <a:p>
            <a:r>
              <a:rPr lang="en-US" dirty="0"/>
              <a:t>If you ask the system now to pick a move.</a:t>
            </a:r>
          </a:p>
          <a:p>
            <a:r>
              <a:rPr lang="en-US" dirty="0"/>
              <a:t>It would take the left most </a:t>
            </a:r>
            <a:r>
              <a:rPr lang="en-US" dirty="0" err="1"/>
              <a:t>childnode</a:t>
            </a:r>
            <a:r>
              <a:rPr lang="en-US" dirty="0"/>
              <a:t> of the </a:t>
            </a:r>
            <a:r>
              <a:rPr lang="en-US" dirty="0" err="1"/>
              <a:t>rootnode</a:t>
            </a:r>
            <a:r>
              <a:rPr lang="en-US" dirty="0"/>
              <a:t>.</a:t>
            </a:r>
          </a:p>
          <a:p>
            <a:r>
              <a:rPr lang="en-US" dirty="0"/>
              <a:t>Not because it has the highest chance but because</a:t>
            </a:r>
          </a:p>
          <a:p>
            <a:r>
              <a:rPr lang="en-US" dirty="0"/>
              <a:t>It was visited most often.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129140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858C-23E0-46CF-8ADE-657909A9CD76}"/>
              </a:ext>
            </a:extLst>
          </p:cNvPr>
          <p:cNvSpPr>
            <a:spLocks noGrp="1"/>
          </p:cNvSpPr>
          <p:nvPr>
            <p:ph type="title"/>
          </p:nvPr>
        </p:nvSpPr>
        <p:spPr/>
        <p:txBody>
          <a:bodyPr/>
          <a:lstStyle/>
          <a:p>
            <a:r>
              <a:rPr lang="en-US" dirty="0"/>
              <a:t>MCTS is domain independent!</a:t>
            </a:r>
            <a:endParaRPr lang="de-DE" dirty="0"/>
          </a:p>
        </p:txBody>
      </p:sp>
      <p:sp>
        <p:nvSpPr>
          <p:cNvPr id="3" name="Content Placeholder 2">
            <a:extLst>
              <a:ext uri="{FF2B5EF4-FFF2-40B4-BE49-F238E27FC236}">
                <a16:creationId xmlns:a16="http://schemas.microsoft.com/office/drawing/2014/main" id="{D92053D8-BE4B-41F6-B720-10E9A00247C9}"/>
              </a:ext>
            </a:extLst>
          </p:cNvPr>
          <p:cNvSpPr>
            <a:spLocks noGrp="1"/>
          </p:cNvSpPr>
          <p:nvPr>
            <p:ph idx="1"/>
          </p:nvPr>
        </p:nvSpPr>
        <p:spPr/>
        <p:txBody>
          <a:bodyPr/>
          <a:lstStyle/>
          <a:p>
            <a:r>
              <a:rPr lang="en-US" dirty="0"/>
              <a:t>In addition of being effective in situation with a very high branching factor MCTS is domain independent.</a:t>
            </a:r>
            <a:endParaRPr lang="de-DE" dirty="0"/>
          </a:p>
        </p:txBody>
      </p:sp>
      <p:pic>
        <p:nvPicPr>
          <p:cNvPr id="5" name="Picture 2" descr="A picture containing chessman, indoor, set, lamp&#10;&#10;Description automatically generated">
            <a:extLst>
              <a:ext uri="{FF2B5EF4-FFF2-40B4-BE49-F238E27FC236}">
                <a16:creationId xmlns:a16="http://schemas.microsoft.com/office/drawing/2014/main" id="{CC59DF92-840B-4AEA-B187-9F8F655F5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686" y="3429000"/>
            <a:ext cx="3276459" cy="1796270"/>
          </a:xfrm>
          <a:prstGeom prst="rect">
            <a:avLst/>
          </a:prstGeom>
          <a:noFill/>
        </p:spPr>
      </p:pic>
      <p:pic>
        <p:nvPicPr>
          <p:cNvPr id="7" name="Picture 6">
            <a:extLst>
              <a:ext uri="{FF2B5EF4-FFF2-40B4-BE49-F238E27FC236}">
                <a16:creationId xmlns:a16="http://schemas.microsoft.com/office/drawing/2014/main" id="{7E0E5865-284B-4BE9-B3C7-D17C3DFE10C1}"/>
              </a:ext>
            </a:extLst>
          </p:cNvPr>
          <p:cNvPicPr>
            <a:picLocks noChangeAspect="1"/>
          </p:cNvPicPr>
          <p:nvPr/>
        </p:nvPicPr>
        <p:blipFill>
          <a:blip r:embed="rId3"/>
          <a:stretch>
            <a:fillRect/>
          </a:stretch>
        </p:blipFill>
        <p:spPr>
          <a:xfrm>
            <a:off x="4900612" y="2801937"/>
            <a:ext cx="2581275" cy="2905125"/>
          </a:xfrm>
          <a:prstGeom prst="rect">
            <a:avLst/>
          </a:prstGeom>
        </p:spPr>
      </p:pic>
      <p:sp>
        <p:nvSpPr>
          <p:cNvPr id="11" name="TextBox 10">
            <a:extLst>
              <a:ext uri="{FF2B5EF4-FFF2-40B4-BE49-F238E27FC236}">
                <a16:creationId xmlns:a16="http://schemas.microsoft.com/office/drawing/2014/main" id="{A3E0A9F6-4522-49BC-949D-4E0B49AE6C3F}"/>
              </a:ext>
            </a:extLst>
          </p:cNvPr>
          <p:cNvSpPr txBox="1"/>
          <p:nvPr/>
        </p:nvSpPr>
        <p:spPr>
          <a:xfrm>
            <a:off x="5791200" y="6037043"/>
            <a:ext cx="6096000" cy="646331"/>
          </a:xfrm>
          <a:prstGeom prst="rect">
            <a:avLst/>
          </a:prstGeom>
          <a:noFill/>
        </p:spPr>
        <p:txBody>
          <a:bodyPr wrap="square">
            <a:spAutoFit/>
          </a:bodyPr>
          <a:lstStyle/>
          <a:p>
            <a:r>
              <a:rPr lang="de-DE" dirty="0"/>
              <a:t>https://www.youtube.com/watch?v=u90TbxK7VEA&amp;ab_channel=TwoMinutePapers</a:t>
            </a:r>
          </a:p>
        </p:txBody>
      </p:sp>
      <p:pic>
        <p:nvPicPr>
          <p:cNvPr id="9" name="Picture 8">
            <a:extLst>
              <a:ext uri="{FF2B5EF4-FFF2-40B4-BE49-F238E27FC236}">
                <a16:creationId xmlns:a16="http://schemas.microsoft.com/office/drawing/2014/main" id="{642D36D3-430F-4443-BE90-649D8A3E9F17}"/>
              </a:ext>
            </a:extLst>
          </p:cNvPr>
          <p:cNvPicPr>
            <a:picLocks noChangeAspect="1"/>
          </p:cNvPicPr>
          <p:nvPr/>
        </p:nvPicPr>
        <p:blipFill>
          <a:blip r:embed="rId4"/>
          <a:stretch>
            <a:fillRect/>
          </a:stretch>
        </p:blipFill>
        <p:spPr>
          <a:xfrm>
            <a:off x="7531100" y="2295526"/>
            <a:ext cx="1714500" cy="1351321"/>
          </a:xfrm>
          <a:prstGeom prst="rect">
            <a:avLst/>
          </a:prstGeom>
        </p:spPr>
      </p:pic>
      <p:pic>
        <p:nvPicPr>
          <p:cNvPr id="15" name="Picture 14">
            <a:extLst>
              <a:ext uri="{FF2B5EF4-FFF2-40B4-BE49-F238E27FC236}">
                <a16:creationId xmlns:a16="http://schemas.microsoft.com/office/drawing/2014/main" id="{F1EED801-15A5-4889-855B-A0F727EE4354}"/>
              </a:ext>
            </a:extLst>
          </p:cNvPr>
          <p:cNvPicPr>
            <a:picLocks noChangeAspect="1"/>
          </p:cNvPicPr>
          <p:nvPr/>
        </p:nvPicPr>
        <p:blipFill>
          <a:blip r:embed="rId5"/>
          <a:stretch>
            <a:fillRect/>
          </a:stretch>
        </p:blipFill>
        <p:spPr>
          <a:xfrm>
            <a:off x="8503999" y="2698749"/>
            <a:ext cx="3383201" cy="3111500"/>
          </a:xfrm>
          <a:prstGeom prst="rect">
            <a:avLst/>
          </a:prstGeom>
        </p:spPr>
      </p:pic>
    </p:spTree>
    <p:extLst>
      <p:ext uri="{BB962C8B-B14F-4D97-AF65-F5344CB8AC3E}">
        <p14:creationId xmlns:p14="http://schemas.microsoft.com/office/powerpoint/2010/main" val="4017873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852D-47D7-4980-B824-D453F34399AB}"/>
              </a:ext>
            </a:extLst>
          </p:cNvPr>
          <p:cNvSpPr>
            <a:spLocks noGrp="1"/>
          </p:cNvSpPr>
          <p:nvPr>
            <p:ph type="title"/>
          </p:nvPr>
        </p:nvSpPr>
        <p:spPr/>
        <p:txBody>
          <a:bodyPr/>
          <a:lstStyle/>
          <a:p>
            <a:r>
              <a:rPr lang="en-US" dirty="0"/>
              <a:t>Bandit Based Methods</a:t>
            </a:r>
            <a:endParaRPr lang="de-DE" dirty="0"/>
          </a:p>
        </p:txBody>
      </p:sp>
      <p:sp>
        <p:nvSpPr>
          <p:cNvPr id="3" name="Content Placeholder 2">
            <a:extLst>
              <a:ext uri="{FF2B5EF4-FFF2-40B4-BE49-F238E27FC236}">
                <a16:creationId xmlns:a16="http://schemas.microsoft.com/office/drawing/2014/main" id="{5D91FAB2-3531-4555-906A-19CD4CBE0D73}"/>
              </a:ext>
            </a:extLst>
          </p:cNvPr>
          <p:cNvSpPr>
            <a:spLocks noGrp="1"/>
          </p:cNvSpPr>
          <p:nvPr>
            <p:ph idx="1"/>
          </p:nvPr>
        </p:nvSpPr>
        <p:spPr>
          <a:xfrm>
            <a:off x="838200" y="2687781"/>
            <a:ext cx="10515600" cy="3489181"/>
          </a:xfrm>
        </p:spPr>
        <p:txBody>
          <a:bodyPr>
            <a:normAutofit/>
          </a:bodyPr>
          <a:lstStyle/>
          <a:p>
            <a:r>
              <a:rPr lang="de-DE" dirty="0"/>
              <a:t>Exploration Only</a:t>
            </a:r>
          </a:p>
          <a:p>
            <a:r>
              <a:rPr lang="de-DE" dirty="0"/>
              <a:t>Exploitation Only</a:t>
            </a:r>
          </a:p>
          <a:p>
            <a:r>
              <a:rPr lang="de-DE" dirty="0"/>
              <a:t>Epsilon Greedy</a:t>
            </a:r>
          </a:p>
          <a:p>
            <a:endParaRPr lang="de-DE" dirty="0"/>
          </a:p>
          <a:p>
            <a:r>
              <a:rPr lang="de-DE" dirty="0">
                <a:hlinkClick r:id="rId3"/>
              </a:rPr>
              <a:t>https://www.youtube.com/watch?v=e3L4VocZnnQ&amp;ab_channel=ritvikmath</a:t>
            </a:r>
            <a:endParaRPr lang="de-DE" dirty="0"/>
          </a:p>
          <a:p>
            <a:endParaRPr lang="de-DE" dirty="0"/>
          </a:p>
        </p:txBody>
      </p:sp>
      <p:pic>
        <p:nvPicPr>
          <p:cNvPr id="10242" name="Picture 2" descr="Diagram&#10;&#10;Description automatically generated">
            <a:extLst>
              <a:ext uri="{FF2B5EF4-FFF2-40B4-BE49-F238E27FC236}">
                <a16:creationId xmlns:a16="http://schemas.microsoft.com/office/drawing/2014/main" id="{2AE04115-A94F-4D07-89BD-23C1454E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541" y="1442985"/>
            <a:ext cx="5611220" cy="3156311"/>
          </a:xfrm>
          <a:prstGeom prst="rect">
            <a:avLst/>
          </a:prstGeom>
          <a:noFill/>
        </p:spPr>
      </p:pic>
    </p:spTree>
    <p:extLst>
      <p:ext uri="{BB962C8B-B14F-4D97-AF65-F5344CB8AC3E}">
        <p14:creationId xmlns:p14="http://schemas.microsoft.com/office/powerpoint/2010/main" val="2242140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35B-55B0-428D-BCB3-67A4E8842B8B}"/>
              </a:ext>
            </a:extLst>
          </p:cNvPr>
          <p:cNvSpPr>
            <a:spLocks noGrp="1"/>
          </p:cNvSpPr>
          <p:nvPr>
            <p:ph type="title"/>
          </p:nvPr>
        </p:nvSpPr>
        <p:spPr/>
        <p:txBody>
          <a:bodyPr/>
          <a:lstStyle/>
          <a:p>
            <a:r>
              <a:rPr lang="en-US" b="0" i="0" dirty="0">
                <a:solidFill>
                  <a:srgbClr val="171717"/>
                </a:solidFill>
                <a:effectLst/>
                <a:latin typeface="Segoe UI" panose="020B0502040204020203" pitchFamily="34" charset="0"/>
              </a:rPr>
              <a:t>Upper confidence bound, version 1 (</a:t>
            </a:r>
            <a:r>
              <a:rPr lang="en-US" dirty="0"/>
              <a:t>UCB 1) Strategy</a:t>
            </a:r>
            <a:endParaRPr lang="de-DE" dirty="0"/>
          </a:p>
        </p:txBody>
      </p:sp>
      <p:sp>
        <p:nvSpPr>
          <p:cNvPr id="3" name="Content Placeholder 2">
            <a:extLst>
              <a:ext uri="{FF2B5EF4-FFF2-40B4-BE49-F238E27FC236}">
                <a16:creationId xmlns:a16="http://schemas.microsoft.com/office/drawing/2014/main" id="{F1B48164-C951-42DE-A685-E49990931DFD}"/>
              </a:ext>
            </a:extLst>
          </p:cNvPr>
          <p:cNvSpPr>
            <a:spLocks noGrp="1"/>
          </p:cNvSpPr>
          <p:nvPr>
            <p:ph idx="1"/>
          </p:nvPr>
        </p:nvSpPr>
        <p:spPr/>
        <p:txBody>
          <a:bodyPr>
            <a:normAutofit lnSpcReduction="10000"/>
          </a:bodyPr>
          <a:lstStyle/>
          <a:p>
            <a:r>
              <a:rPr lang="en-US" dirty="0"/>
              <a:t>When you are uncertain about your estimate of the value of a move. </a:t>
            </a:r>
          </a:p>
          <a:p>
            <a:endParaRPr lang="de-DE" dirty="0"/>
          </a:p>
          <a:p>
            <a:endParaRPr lang="de-DE" dirty="0"/>
          </a:p>
          <a:p>
            <a:r>
              <a:rPr lang="de-DE" dirty="0"/>
              <a:t>At each Time t, Pick Move such that </a:t>
            </a:r>
          </a:p>
          <a:p>
            <a:r>
              <a:rPr lang="de-DE" dirty="0"/>
              <a:t>Mü_r + sqrt(2ln(t)/N_t(r)) is maximized </a:t>
            </a:r>
          </a:p>
          <a:p>
            <a:r>
              <a:rPr lang="de-DE" dirty="0"/>
              <a:t>Where mü_r is the expoitation and the rest is the exploration. </a:t>
            </a:r>
          </a:p>
          <a:p>
            <a:endParaRPr lang="de-DE" dirty="0"/>
          </a:p>
          <a:p>
            <a:r>
              <a:rPr lang="de-DE" dirty="0"/>
              <a:t>https://www.youtube.com/watch?v=FgmMK6RPU1c&amp;ab_channel=ritvikmath</a:t>
            </a:r>
          </a:p>
        </p:txBody>
      </p:sp>
    </p:spTree>
    <p:extLst>
      <p:ext uri="{BB962C8B-B14F-4D97-AF65-F5344CB8AC3E}">
        <p14:creationId xmlns:p14="http://schemas.microsoft.com/office/powerpoint/2010/main" val="530829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4EB8-58AC-4AE7-AF25-C467D69510D9}"/>
              </a:ext>
            </a:extLst>
          </p:cNvPr>
          <p:cNvSpPr>
            <a:spLocks noGrp="1"/>
          </p:cNvSpPr>
          <p:nvPr>
            <p:ph type="title"/>
          </p:nvPr>
        </p:nvSpPr>
        <p:spPr/>
        <p:txBody>
          <a:bodyPr/>
          <a:lstStyle/>
          <a:p>
            <a:r>
              <a:rPr lang="en-US" dirty="0"/>
              <a:t>Lab</a:t>
            </a:r>
            <a:endParaRPr lang="de-DE" dirty="0"/>
          </a:p>
        </p:txBody>
      </p:sp>
      <p:sp>
        <p:nvSpPr>
          <p:cNvPr id="9" name="TextBox 8">
            <a:extLst>
              <a:ext uri="{FF2B5EF4-FFF2-40B4-BE49-F238E27FC236}">
                <a16:creationId xmlns:a16="http://schemas.microsoft.com/office/drawing/2014/main" id="{C6CAFAA6-5831-4EA4-AD3B-E1C80716BE89}"/>
              </a:ext>
            </a:extLst>
          </p:cNvPr>
          <p:cNvSpPr txBox="1"/>
          <p:nvPr/>
        </p:nvSpPr>
        <p:spPr>
          <a:xfrm>
            <a:off x="920750" y="2159000"/>
            <a:ext cx="9429750" cy="4401205"/>
          </a:xfrm>
          <a:prstGeom prst="rect">
            <a:avLst/>
          </a:prstGeom>
          <a:noFill/>
        </p:spPr>
        <p:txBody>
          <a:bodyPr wrap="square">
            <a:spAutoFit/>
          </a:bodyPr>
          <a:lstStyle/>
          <a:p>
            <a:r>
              <a:rPr lang="en-US" sz="1400" b="1" dirty="0"/>
              <a:t>Basic Rules</a:t>
            </a:r>
            <a:r>
              <a:rPr lang="en-US" sz="1400" dirty="0"/>
              <a:t>: </a:t>
            </a:r>
          </a:p>
          <a:p>
            <a:pPr marL="285750" indent="-285750">
              <a:buFont typeface="Arial" panose="020B0604020202020204" pitchFamily="34" charset="0"/>
              <a:buChar char="•"/>
            </a:pPr>
            <a:r>
              <a:rPr lang="en-US" sz="1400" dirty="0"/>
              <a:t>Play always moves around the board in a counter-clockwise circle (to the right) </a:t>
            </a:r>
          </a:p>
          <a:p>
            <a:pPr marL="285750" indent="-285750">
              <a:buFont typeface="Arial" panose="020B0604020202020204" pitchFamily="34" charset="0"/>
              <a:buChar char="•"/>
            </a:pPr>
            <a:r>
              <a:rPr lang="en-US" sz="1400" dirty="0"/>
              <a:t>* The store on your right belongs to you. That is where you keep the seeds you win. </a:t>
            </a:r>
          </a:p>
          <a:p>
            <a:pPr marL="285750" indent="-285750">
              <a:buFont typeface="Arial" panose="020B0604020202020204" pitchFamily="34" charset="0"/>
              <a:buChar char="•"/>
            </a:pPr>
            <a:r>
              <a:rPr lang="en-US" sz="1400" dirty="0"/>
              <a:t>* The six pits near you are your pits. </a:t>
            </a:r>
          </a:p>
          <a:p>
            <a:pPr marL="285750" indent="-285750">
              <a:buFont typeface="Arial" panose="020B0604020202020204" pitchFamily="34" charset="0"/>
              <a:buChar char="•"/>
            </a:pPr>
            <a:r>
              <a:rPr lang="en-US" sz="1400" dirty="0"/>
              <a:t>* Only use one hand to pick up and put down seeds. </a:t>
            </a:r>
          </a:p>
          <a:p>
            <a:pPr marL="285750" indent="-285750">
              <a:buFont typeface="Arial" panose="020B0604020202020204" pitchFamily="34" charset="0"/>
              <a:buChar char="•"/>
            </a:pPr>
            <a:r>
              <a:rPr lang="en-US" sz="1400" dirty="0"/>
              <a:t>* Once you touch the seeds in a pit, you must move those seeds. </a:t>
            </a:r>
          </a:p>
          <a:p>
            <a:pPr marL="285750" indent="-285750">
              <a:buFont typeface="Arial" panose="020B0604020202020204" pitchFamily="34" charset="0"/>
              <a:buChar char="•"/>
            </a:pPr>
            <a:r>
              <a:rPr lang="en-US" sz="1400" dirty="0"/>
              <a:t>* Only put seeds in your own store, not your opponent’s store.</a:t>
            </a:r>
          </a:p>
          <a:p>
            <a:endParaRPr lang="en-US" sz="1400" dirty="0"/>
          </a:p>
          <a:p>
            <a:r>
              <a:rPr lang="en-US" sz="1400" b="1" dirty="0"/>
              <a:t>Starting the Game</a:t>
            </a:r>
            <a:r>
              <a:rPr lang="en-US" sz="1400" dirty="0"/>
              <a:t>: On a turn, a player picks up all the seeds in one pit and “sows” them to the right, placing one seed in each of the pits along the way. If you come to your store, then add a seed to your store and continue. You may end up putting seeds in your opponent’s pits along the way. Play alternates back and forth, with opponents picking up the seeds in one of their pits and distributing them one at a time into the pits on the right, beginning in the pit immediately to the right. </a:t>
            </a:r>
          </a:p>
          <a:p>
            <a:endParaRPr lang="en-US" sz="1400" dirty="0"/>
          </a:p>
          <a:p>
            <a:r>
              <a:rPr lang="en-US" sz="1400" b="1" dirty="0"/>
              <a:t>Special Rules: </a:t>
            </a:r>
          </a:p>
          <a:p>
            <a:r>
              <a:rPr lang="en-US" sz="1400" dirty="0"/>
              <a:t>*When the last seed in your hand lands in your store, take another turn. </a:t>
            </a:r>
          </a:p>
          <a:p>
            <a:r>
              <a:rPr lang="en-US" sz="1400" dirty="0"/>
              <a:t>*When the last seed in your hand lands in one of your own pits, if that pit had been empty you get to keep all of the seeds in your opponents pit on the opposite side. Put those captured seeds, as well as the last seed that you just played on your side, into the store. </a:t>
            </a:r>
          </a:p>
          <a:p>
            <a:r>
              <a:rPr lang="en-US" sz="1400" b="1" dirty="0"/>
              <a:t>Ending the Game: </a:t>
            </a:r>
            <a:r>
              <a:rPr lang="en-US" sz="1400" dirty="0"/>
              <a:t>The game is over when one player’s pits are completely empty. The other player takes the seeds remaining in her pits and puts those seeds in her store. Count up the seeds. Whoever has the most seeds wins. </a:t>
            </a:r>
            <a:endParaRPr lang="de-DE" sz="1400" dirty="0"/>
          </a:p>
        </p:txBody>
      </p:sp>
      <p:pic>
        <p:nvPicPr>
          <p:cNvPr id="11" name="Picture 10">
            <a:extLst>
              <a:ext uri="{FF2B5EF4-FFF2-40B4-BE49-F238E27FC236}">
                <a16:creationId xmlns:a16="http://schemas.microsoft.com/office/drawing/2014/main" id="{2FD462AB-92EA-4000-80DB-E522B3D9D307}"/>
              </a:ext>
            </a:extLst>
          </p:cNvPr>
          <p:cNvPicPr>
            <a:picLocks noChangeAspect="1"/>
          </p:cNvPicPr>
          <p:nvPr/>
        </p:nvPicPr>
        <p:blipFill>
          <a:blip r:embed="rId2"/>
          <a:stretch>
            <a:fillRect/>
          </a:stretch>
        </p:blipFill>
        <p:spPr>
          <a:xfrm>
            <a:off x="3962400" y="131762"/>
            <a:ext cx="7391400" cy="1971675"/>
          </a:xfrm>
          <a:prstGeom prst="rect">
            <a:avLst/>
          </a:prstGeom>
        </p:spPr>
      </p:pic>
    </p:spTree>
    <p:extLst>
      <p:ext uri="{BB962C8B-B14F-4D97-AF65-F5344CB8AC3E}">
        <p14:creationId xmlns:p14="http://schemas.microsoft.com/office/powerpoint/2010/main" val="64073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374549" y="2807260"/>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5441210" y="-490817"/>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216292" y="1027906"/>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6E46-6DB4-4B4A-B59C-78D19C9A636F}"/>
              </a:ext>
            </a:extLst>
          </p:cNvPr>
          <p:cNvSpPr>
            <a:spLocks noGrp="1"/>
          </p:cNvSpPr>
          <p:nvPr>
            <p:ph type="title"/>
          </p:nvPr>
        </p:nvSpPr>
        <p:spPr/>
        <p:txBody>
          <a:bodyPr/>
          <a:lstStyle/>
          <a:p>
            <a:r>
              <a:rPr lang="en-US" dirty="0"/>
              <a:t>Change Compiler settings</a:t>
            </a:r>
            <a:endParaRPr lang="de-DE" dirty="0"/>
          </a:p>
        </p:txBody>
      </p:sp>
      <p:sp>
        <p:nvSpPr>
          <p:cNvPr id="3" name="Content Placeholder 2">
            <a:extLst>
              <a:ext uri="{FF2B5EF4-FFF2-40B4-BE49-F238E27FC236}">
                <a16:creationId xmlns:a16="http://schemas.microsoft.com/office/drawing/2014/main" id="{9ACE4323-4333-4DE5-B419-5AE4826282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1C1845D-F4B7-48E6-8EFF-427E016B4B13}"/>
              </a:ext>
            </a:extLst>
          </p:cNvPr>
          <p:cNvPicPr>
            <a:picLocks noChangeAspect="1"/>
          </p:cNvPicPr>
          <p:nvPr/>
        </p:nvPicPr>
        <p:blipFill>
          <a:blip r:embed="rId2"/>
          <a:stretch>
            <a:fillRect/>
          </a:stretch>
        </p:blipFill>
        <p:spPr>
          <a:xfrm>
            <a:off x="658906" y="1386081"/>
            <a:ext cx="8610600" cy="4967654"/>
          </a:xfrm>
          <a:prstGeom prst="rect">
            <a:avLst/>
          </a:prstGeom>
        </p:spPr>
      </p:pic>
    </p:spTree>
    <p:extLst>
      <p:ext uri="{BB962C8B-B14F-4D97-AF65-F5344CB8AC3E}">
        <p14:creationId xmlns:p14="http://schemas.microsoft.com/office/powerpoint/2010/main" val="198217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CA63-6356-4C27-9DEA-22C98A7E4360}"/>
              </a:ext>
            </a:extLst>
          </p:cNvPr>
          <p:cNvSpPr>
            <a:spLocks noGrp="1"/>
          </p:cNvSpPr>
          <p:nvPr>
            <p:ph type="title"/>
          </p:nvPr>
        </p:nvSpPr>
        <p:spPr/>
        <p:txBody>
          <a:bodyPr/>
          <a:lstStyle/>
          <a:p>
            <a:r>
              <a:rPr lang="en-US" dirty="0"/>
              <a:t>History of Game Machines</a:t>
            </a:r>
            <a:endParaRPr lang="de-DE" dirty="0"/>
          </a:p>
        </p:txBody>
      </p:sp>
      <p:sp>
        <p:nvSpPr>
          <p:cNvPr id="3" name="Content Placeholder 2">
            <a:extLst>
              <a:ext uri="{FF2B5EF4-FFF2-40B4-BE49-F238E27FC236}">
                <a16:creationId xmlns:a16="http://schemas.microsoft.com/office/drawing/2014/main" id="{BC9437B7-29C0-4FBB-A3FF-978AE6433B78}"/>
              </a:ext>
            </a:extLst>
          </p:cNvPr>
          <p:cNvSpPr>
            <a:spLocks noGrp="1"/>
          </p:cNvSpPr>
          <p:nvPr>
            <p:ph idx="1"/>
          </p:nvPr>
        </p:nvSpPr>
        <p:spPr/>
        <p:txBody>
          <a:bodyPr/>
          <a:lstStyle/>
          <a:p>
            <a:pPr marR="0" algn="l"/>
            <a:r>
              <a:rPr lang="en-US" sz="1800" b="0" i="0" u="none" strike="noStrike" baseline="0" dirty="0">
                <a:solidFill>
                  <a:srgbClr val="000000"/>
                </a:solidFill>
                <a:latin typeface="Calibri" panose="020F0502020204030204" pitchFamily="34" charset="0"/>
              </a:rPr>
              <a:t>18th century: The Turk: Fake chess machine</a:t>
            </a:r>
          </a:p>
          <a:p>
            <a:pPr marR="0" algn="l"/>
            <a:r>
              <a:rPr lang="de-DE" sz="1800" b="0" i="0" u="none" strike="noStrike" baseline="0" dirty="0">
                <a:solidFill>
                  <a:srgbClr val="000000"/>
                </a:solidFill>
                <a:latin typeface="Calibri" panose="020F0502020204030204" pitchFamily="34" charset="0"/>
              </a:rPr>
              <a:t>1970ies: First chess programs</a:t>
            </a:r>
          </a:p>
          <a:p>
            <a:pPr marR="0" algn="l"/>
            <a:r>
              <a:rPr lang="en-US" sz="1800" b="0" i="0" u="none" strike="noStrike" baseline="0" dirty="0">
                <a:solidFill>
                  <a:srgbClr val="000000"/>
                </a:solidFill>
                <a:latin typeface="Calibri" panose="020F0502020204030204" pitchFamily="34" charset="0"/>
              </a:rPr>
              <a:t>1997: Deep Blue beats chess world champion</a:t>
            </a:r>
          </a:p>
          <a:p>
            <a:pPr algn="l"/>
            <a:r>
              <a:rPr lang="de-DE" sz="1800" dirty="0">
                <a:solidFill>
                  <a:srgbClr val="000000"/>
                </a:solidFill>
                <a:latin typeface="Calibri" panose="020F0502020204030204" pitchFamily="34" charset="0"/>
              </a:rPr>
              <a:t>2015: DeepMind solved all Atari Games (Agent 57)</a:t>
            </a:r>
          </a:p>
          <a:p>
            <a:pPr marR="0" algn="l"/>
            <a:r>
              <a:rPr lang="de-DE" sz="1800" b="0" i="0" u="none" strike="noStrike" baseline="0" dirty="0">
                <a:solidFill>
                  <a:srgbClr val="000000"/>
                </a:solidFill>
                <a:latin typeface="Calibri" panose="020F0502020204030204" pitchFamily="34" charset="0"/>
              </a:rPr>
              <a:t>2016: AlphaGo beats Lee Sedol in the Game of GO</a:t>
            </a:r>
          </a:p>
          <a:p>
            <a:pPr marR="0" algn="l"/>
            <a:r>
              <a:rPr lang="de-DE" sz="1800" dirty="0">
                <a:solidFill>
                  <a:srgbClr val="000000"/>
                </a:solidFill>
                <a:latin typeface="Calibri" panose="020F0502020204030204" pitchFamily="34" charset="0"/>
              </a:rPr>
              <a:t>2017: OpenAI wins Dota2 in 1on1</a:t>
            </a:r>
          </a:p>
          <a:p>
            <a:pPr marR="0" algn="l"/>
            <a:r>
              <a:rPr lang="de-DE" sz="1800" dirty="0">
                <a:solidFill>
                  <a:srgbClr val="000000"/>
                </a:solidFill>
                <a:latin typeface="Calibri" panose="020F0502020204030204" pitchFamily="34" charset="0"/>
              </a:rPr>
              <a:t>2018: AlphaStar wins Starcraft </a:t>
            </a:r>
          </a:p>
          <a:p>
            <a:pPr marR="0" algn="l"/>
            <a:r>
              <a:rPr lang="de-DE" sz="1800" b="0" i="0" u="none" strike="noStrike" baseline="0" dirty="0">
                <a:solidFill>
                  <a:srgbClr val="000000"/>
                </a:solidFill>
                <a:latin typeface="Calibri" panose="020F0502020204030204" pitchFamily="34" charset="0"/>
              </a:rPr>
              <a:t>2019: OpenAI wins Dota2 in 5on5</a:t>
            </a:r>
          </a:p>
          <a:p>
            <a:pPr marR="0" algn="l"/>
            <a:r>
              <a:rPr lang="de-DE" sz="1800" dirty="0">
                <a:solidFill>
                  <a:srgbClr val="000000"/>
                </a:solidFill>
                <a:latin typeface="Calibri" panose="020F0502020204030204" pitchFamily="34" charset="0"/>
              </a:rPr>
              <a:t>2020 Deep Mind practically „solved“ Proteinfolding </a:t>
            </a:r>
          </a:p>
          <a:p>
            <a:pPr marL="0" marR="0" indent="0" algn="l">
              <a:buNone/>
            </a:pPr>
            <a:r>
              <a:rPr lang="de-DE" sz="1800" dirty="0">
                <a:solidFill>
                  <a:srgbClr val="000000"/>
                </a:solidFill>
                <a:latin typeface="Calibri" panose="020F0502020204030204" pitchFamily="34" charset="0"/>
              </a:rPr>
              <a:t>despite beeing NP-Complete</a:t>
            </a:r>
            <a:endParaRPr lang="de-DE" dirty="0"/>
          </a:p>
        </p:txBody>
      </p:sp>
      <p:pic>
        <p:nvPicPr>
          <p:cNvPr id="5" name="Picture 4">
            <a:extLst>
              <a:ext uri="{FF2B5EF4-FFF2-40B4-BE49-F238E27FC236}">
                <a16:creationId xmlns:a16="http://schemas.microsoft.com/office/drawing/2014/main" id="{EEE0AB04-4FF0-4C73-AA41-9877EAC918E6}"/>
              </a:ext>
            </a:extLst>
          </p:cNvPr>
          <p:cNvPicPr>
            <a:picLocks noChangeAspect="1"/>
          </p:cNvPicPr>
          <p:nvPr/>
        </p:nvPicPr>
        <p:blipFill>
          <a:blip r:embed="rId3"/>
          <a:stretch>
            <a:fillRect/>
          </a:stretch>
        </p:blipFill>
        <p:spPr>
          <a:xfrm>
            <a:off x="8668475" y="158104"/>
            <a:ext cx="2163169" cy="2152658"/>
          </a:xfrm>
          <a:prstGeom prst="rect">
            <a:avLst/>
          </a:prstGeom>
        </p:spPr>
      </p:pic>
      <p:pic>
        <p:nvPicPr>
          <p:cNvPr id="6146" name="Picture 2" descr="A picture containing text, scoreboard&#10;&#10;Description automatically generated">
            <a:extLst>
              <a:ext uri="{FF2B5EF4-FFF2-40B4-BE49-F238E27FC236}">
                <a16:creationId xmlns:a16="http://schemas.microsoft.com/office/drawing/2014/main" id="{66987640-9E23-4DCB-9B54-A9CC711F7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84" y="2310762"/>
            <a:ext cx="4820468" cy="2711513"/>
          </a:xfrm>
          <a:prstGeom prst="rect">
            <a:avLst/>
          </a:prstGeom>
          <a:noFill/>
        </p:spPr>
      </p:pic>
      <p:pic>
        <p:nvPicPr>
          <p:cNvPr id="6" name="Picture 5" descr="Map&#10;&#10;Description automatically generated">
            <a:extLst>
              <a:ext uri="{FF2B5EF4-FFF2-40B4-BE49-F238E27FC236}">
                <a16:creationId xmlns:a16="http://schemas.microsoft.com/office/drawing/2014/main" id="{ED8590BF-E5C4-404E-BB5A-6370758D9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5" y="5206755"/>
            <a:ext cx="2622486" cy="1475148"/>
          </a:xfrm>
          <a:prstGeom prst="rect">
            <a:avLst/>
          </a:prstGeom>
        </p:spPr>
      </p:pic>
      <p:pic>
        <p:nvPicPr>
          <p:cNvPr id="9218" name="Picture 2" descr="A picture containing light&#10;&#10;Description automatically generated">
            <a:extLst>
              <a:ext uri="{FF2B5EF4-FFF2-40B4-BE49-F238E27FC236}">
                <a16:creationId xmlns:a16="http://schemas.microsoft.com/office/drawing/2014/main" id="{C105090F-C180-4F74-BB9D-0D44E9CA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971" y="5149188"/>
            <a:ext cx="2120376" cy="1590282"/>
          </a:xfrm>
          <a:prstGeom prst="rect">
            <a:avLst/>
          </a:prstGeom>
          <a:noFill/>
        </p:spPr>
      </p:pic>
    </p:spTree>
    <p:extLst>
      <p:ext uri="{BB962C8B-B14F-4D97-AF65-F5344CB8AC3E}">
        <p14:creationId xmlns:p14="http://schemas.microsoft.com/office/powerpoint/2010/main" val="3520572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6411-AC25-4B32-B100-3E092D595355}"/>
              </a:ext>
            </a:extLst>
          </p:cNvPr>
          <p:cNvSpPr>
            <a:spLocks noGrp="1"/>
          </p:cNvSpPr>
          <p:nvPr>
            <p:ph type="title"/>
          </p:nvPr>
        </p:nvSpPr>
        <p:spPr/>
        <p:txBody>
          <a:bodyPr/>
          <a:lstStyle/>
          <a:p>
            <a:r>
              <a:rPr lang="en-US" dirty="0"/>
              <a:t>Example Play – MCTS outperforms Minimax on high branching factor</a:t>
            </a:r>
            <a:endParaRPr lang="de-DE" dirty="0"/>
          </a:p>
        </p:txBody>
      </p:sp>
      <p:pic>
        <p:nvPicPr>
          <p:cNvPr id="5" name="Picture 4">
            <a:extLst>
              <a:ext uri="{FF2B5EF4-FFF2-40B4-BE49-F238E27FC236}">
                <a16:creationId xmlns:a16="http://schemas.microsoft.com/office/drawing/2014/main" id="{B5C7E7C1-DDA7-4BC5-BD2E-9F222441E8A3}"/>
              </a:ext>
            </a:extLst>
          </p:cNvPr>
          <p:cNvPicPr>
            <a:picLocks noChangeAspect="1"/>
          </p:cNvPicPr>
          <p:nvPr/>
        </p:nvPicPr>
        <p:blipFill>
          <a:blip r:embed="rId2"/>
          <a:stretch>
            <a:fillRect/>
          </a:stretch>
        </p:blipFill>
        <p:spPr>
          <a:xfrm>
            <a:off x="838200" y="1546298"/>
            <a:ext cx="4712855" cy="4166392"/>
          </a:xfrm>
          <a:prstGeom prst="rect">
            <a:avLst/>
          </a:prstGeom>
        </p:spPr>
      </p:pic>
      <p:pic>
        <p:nvPicPr>
          <p:cNvPr id="7" name="Picture 6">
            <a:extLst>
              <a:ext uri="{FF2B5EF4-FFF2-40B4-BE49-F238E27FC236}">
                <a16:creationId xmlns:a16="http://schemas.microsoft.com/office/drawing/2014/main" id="{8443B4D9-6C5B-4567-A4E4-1EADB54F1A12}"/>
              </a:ext>
            </a:extLst>
          </p:cNvPr>
          <p:cNvPicPr>
            <a:picLocks noChangeAspect="1"/>
          </p:cNvPicPr>
          <p:nvPr/>
        </p:nvPicPr>
        <p:blipFill>
          <a:blip r:embed="rId3"/>
          <a:stretch>
            <a:fillRect/>
          </a:stretch>
        </p:blipFill>
        <p:spPr>
          <a:xfrm>
            <a:off x="6194723" y="1623303"/>
            <a:ext cx="4805786" cy="4218697"/>
          </a:xfrm>
          <a:prstGeom prst="rect">
            <a:avLst/>
          </a:prstGeom>
        </p:spPr>
      </p:pic>
    </p:spTree>
    <p:extLst>
      <p:ext uri="{BB962C8B-B14F-4D97-AF65-F5344CB8AC3E}">
        <p14:creationId xmlns:p14="http://schemas.microsoft.com/office/powerpoint/2010/main" val="3999648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3CE-9612-4258-BDBB-FC497631A177}"/>
              </a:ext>
            </a:extLst>
          </p:cNvPr>
          <p:cNvSpPr>
            <a:spLocks noGrp="1"/>
          </p:cNvSpPr>
          <p:nvPr>
            <p:ph type="title"/>
          </p:nvPr>
        </p:nvSpPr>
        <p:spPr/>
        <p:txBody>
          <a:bodyPr>
            <a:normAutofit/>
          </a:bodyPr>
          <a:lstStyle/>
          <a:p>
            <a:pPr lvl="1"/>
            <a:r>
              <a:rPr lang="de-AT" sz="4000" dirty="0"/>
              <a:t>A brief introduction to Reinforcement Learning</a:t>
            </a:r>
          </a:p>
        </p:txBody>
      </p:sp>
      <p:pic>
        <p:nvPicPr>
          <p:cNvPr id="5" name="Picture 4">
            <a:extLst>
              <a:ext uri="{FF2B5EF4-FFF2-40B4-BE49-F238E27FC236}">
                <a16:creationId xmlns:a16="http://schemas.microsoft.com/office/drawing/2014/main" id="{3C681988-3065-4F8F-8324-E2BEB4B205EF}"/>
              </a:ext>
            </a:extLst>
          </p:cNvPr>
          <p:cNvPicPr>
            <a:picLocks noChangeAspect="1"/>
          </p:cNvPicPr>
          <p:nvPr/>
        </p:nvPicPr>
        <p:blipFill>
          <a:blip r:embed="rId3"/>
          <a:stretch>
            <a:fillRect/>
          </a:stretch>
        </p:blipFill>
        <p:spPr>
          <a:xfrm>
            <a:off x="1297564" y="1825625"/>
            <a:ext cx="4023090" cy="4449170"/>
          </a:xfrm>
          <a:prstGeom prst="rect">
            <a:avLst/>
          </a:prstGeom>
        </p:spPr>
      </p:pic>
      <p:sp>
        <p:nvSpPr>
          <p:cNvPr id="7" name="TextBox 6">
            <a:extLst>
              <a:ext uri="{FF2B5EF4-FFF2-40B4-BE49-F238E27FC236}">
                <a16:creationId xmlns:a16="http://schemas.microsoft.com/office/drawing/2014/main" id="{41B4A36F-21DA-4FD9-BDD8-C8D63A29B89A}"/>
              </a:ext>
            </a:extLst>
          </p:cNvPr>
          <p:cNvSpPr txBox="1"/>
          <p:nvPr/>
        </p:nvSpPr>
        <p:spPr>
          <a:xfrm>
            <a:off x="1021876" y="6086566"/>
            <a:ext cx="6097136" cy="646331"/>
          </a:xfrm>
          <a:prstGeom prst="rect">
            <a:avLst/>
          </a:prstGeom>
          <a:noFill/>
        </p:spPr>
        <p:txBody>
          <a:bodyPr wrap="square">
            <a:spAutoFit/>
          </a:bodyPr>
          <a:lstStyle/>
          <a:p>
            <a:r>
              <a:rPr lang="de-DE" dirty="0"/>
              <a:t>https://www.davidsilver.uk/wp-content/uploads/2020/03/intro_RL.pdf</a:t>
            </a:r>
          </a:p>
        </p:txBody>
      </p:sp>
      <p:sp>
        <p:nvSpPr>
          <p:cNvPr id="3" name="TextBox 2">
            <a:extLst>
              <a:ext uri="{FF2B5EF4-FFF2-40B4-BE49-F238E27FC236}">
                <a16:creationId xmlns:a16="http://schemas.microsoft.com/office/drawing/2014/main" id="{BEA6595A-4DF7-4FAD-8C83-4EF7861C7EC8}"/>
              </a:ext>
            </a:extLst>
          </p:cNvPr>
          <p:cNvSpPr txBox="1"/>
          <p:nvPr/>
        </p:nvSpPr>
        <p:spPr>
          <a:xfrm>
            <a:off x="5596342" y="1763485"/>
            <a:ext cx="6058133" cy="1754326"/>
          </a:xfrm>
          <a:prstGeom prst="rect">
            <a:avLst/>
          </a:prstGeom>
          <a:noFill/>
        </p:spPr>
        <p:txBody>
          <a:bodyPr wrap="none" rtlCol="0">
            <a:spAutoFit/>
          </a:bodyPr>
          <a:lstStyle/>
          <a:p>
            <a:r>
              <a:rPr lang="en-US" dirty="0"/>
              <a:t>Comparison to supervised learning:</a:t>
            </a:r>
          </a:p>
          <a:p>
            <a:r>
              <a:rPr lang="en-US" dirty="0"/>
              <a:t>No Ground Truth Labels to learn from</a:t>
            </a:r>
          </a:p>
          <a:p>
            <a:r>
              <a:rPr lang="en-US" dirty="0"/>
              <a:t>Instead Environment as Teacher</a:t>
            </a:r>
          </a:p>
          <a:p>
            <a:endParaRPr lang="en-US" dirty="0"/>
          </a:p>
          <a:p>
            <a:r>
              <a:rPr lang="en-US" dirty="0"/>
              <a:t>Key idea, start by doing random actions. </a:t>
            </a:r>
          </a:p>
          <a:p>
            <a:r>
              <a:rPr lang="en-US" dirty="0"/>
              <a:t>At one point (early or late) you will receive a reward or penalty</a:t>
            </a:r>
          </a:p>
        </p:txBody>
      </p:sp>
    </p:spTree>
    <p:extLst>
      <p:ext uri="{BB962C8B-B14F-4D97-AF65-F5344CB8AC3E}">
        <p14:creationId xmlns:p14="http://schemas.microsoft.com/office/powerpoint/2010/main" val="634792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p>
          <a:p>
            <a:pPr lvl="1"/>
            <a:endParaRPr lang="de-AT" dirty="0"/>
          </a:p>
          <a:p>
            <a:r>
              <a:rPr lang="de-AT" dirty="0"/>
              <a:t>Issues: environments may work on windows or not. </a:t>
            </a:r>
          </a:p>
          <a:p>
            <a:pPr marL="0" indent="0">
              <a:buNone/>
            </a:pPr>
            <a:endParaRPr lang="en-US" dirty="0"/>
          </a:p>
        </p:txBody>
      </p:sp>
    </p:spTree>
    <p:extLst>
      <p:ext uri="{BB962C8B-B14F-4D97-AF65-F5344CB8AC3E}">
        <p14:creationId xmlns:p14="http://schemas.microsoft.com/office/powerpoint/2010/main" val="286720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7874BB-AC82-4C8D-A6B6-D46684DEFC0B}"/>
              </a:ext>
            </a:extLst>
          </p:cNvPr>
          <p:cNvPicPr>
            <a:picLocks noChangeAspect="1"/>
          </p:cNvPicPr>
          <p:nvPr/>
        </p:nvPicPr>
        <p:blipFill>
          <a:blip r:embed="rId2"/>
          <a:stretch>
            <a:fillRect/>
          </a:stretch>
        </p:blipFill>
        <p:spPr>
          <a:xfrm>
            <a:off x="838200" y="287063"/>
            <a:ext cx="5215659" cy="5700324"/>
          </a:xfrm>
          <a:prstGeom prst="rect">
            <a:avLst/>
          </a:prstGeom>
        </p:spPr>
      </p:pic>
    </p:spTree>
    <p:extLst>
      <p:ext uri="{BB962C8B-B14F-4D97-AF65-F5344CB8AC3E}">
        <p14:creationId xmlns:p14="http://schemas.microsoft.com/office/powerpoint/2010/main" val="123230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327F-C97A-470B-AD43-5600AEDBA6E2}"/>
              </a:ext>
            </a:extLst>
          </p:cNvPr>
          <p:cNvSpPr>
            <a:spLocks noGrp="1"/>
          </p:cNvSpPr>
          <p:nvPr>
            <p:ph type="title"/>
          </p:nvPr>
        </p:nvSpPr>
        <p:spPr/>
        <p:txBody>
          <a:bodyPr/>
          <a:lstStyle/>
          <a:p>
            <a:r>
              <a:rPr lang="en-US" dirty="0"/>
              <a:t>Value Based Method</a:t>
            </a:r>
            <a:endParaRPr lang="de-DE" dirty="0"/>
          </a:p>
        </p:txBody>
      </p:sp>
      <p:sp>
        <p:nvSpPr>
          <p:cNvPr id="5" name="Content Placeholder 4">
            <a:extLst>
              <a:ext uri="{FF2B5EF4-FFF2-40B4-BE49-F238E27FC236}">
                <a16:creationId xmlns:a16="http://schemas.microsoft.com/office/drawing/2014/main" id="{66B75D7E-32F0-4999-B924-136FFE1630E6}"/>
              </a:ext>
            </a:extLst>
          </p:cNvPr>
          <p:cNvSpPr txBox="1">
            <a:spLocks noGrp="1"/>
          </p:cNvSpPr>
          <p:nvPr>
            <p:ph idx="1"/>
          </p:nvPr>
        </p:nvSpPr>
        <p:spPr>
          <a:xfrm>
            <a:off x="838200" y="1825625"/>
            <a:ext cx="10185481" cy="4608441"/>
          </a:xfrm>
          <a:prstGeom prst="rect">
            <a:avLst/>
          </a:prstGeom>
          <a:noFill/>
        </p:spPr>
        <p:txBody>
          <a:bodyPr wrap="none" rtlCol="0">
            <a:spAutoFit/>
          </a:bodyPr>
          <a:lstStyle/>
          <a:p>
            <a:r>
              <a:rPr lang="en-US" dirty="0"/>
              <a:t>For each next state estimate the discounted reward</a:t>
            </a:r>
            <a:r>
              <a:rPr lang="de-DE" dirty="0"/>
              <a:t>.</a:t>
            </a:r>
          </a:p>
          <a:p>
            <a:r>
              <a:rPr lang="de-DE" dirty="0"/>
              <a:t>Easy when number of states is low and your world is deterministic. </a:t>
            </a:r>
          </a:p>
          <a:p>
            <a:endParaRPr lang="de-DE" dirty="0"/>
          </a:p>
          <a:p>
            <a:endParaRPr lang="de-DE" dirty="0"/>
          </a:p>
          <a:p>
            <a:endParaRPr lang="de-DE" dirty="0"/>
          </a:p>
          <a:p>
            <a:endParaRPr lang="de-DE" dirty="0"/>
          </a:p>
          <a:p>
            <a:endParaRPr lang="de-DE" dirty="0"/>
          </a:p>
          <a:p>
            <a:r>
              <a:rPr lang="de-DE" dirty="0"/>
              <a:t>Imagine you have all Q-Values then you can </a:t>
            </a:r>
          </a:p>
          <a:p>
            <a:r>
              <a:rPr lang="de-DE" dirty="0"/>
              <a:t>Take the action with highest Q-Value </a:t>
            </a:r>
          </a:p>
        </p:txBody>
      </p:sp>
      <p:pic>
        <p:nvPicPr>
          <p:cNvPr id="7" name="Picture 6">
            <a:extLst>
              <a:ext uri="{FF2B5EF4-FFF2-40B4-BE49-F238E27FC236}">
                <a16:creationId xmlns:a16="http://schemas.microsoft.com/office/drawing/2014/main" id="{094E7221-1663-447A-BDF2-CB7D269DB3A1}"/>
              </a:ext>
            </a:extLst>
          </p:cNvPr>
          <p:cNvPicPr>
            <a:picLocks noChangeAspect="1"/>
          </p:cNvPicPr>
          <p:nvPr/>
        </p:nvPicPr>
        <p:blipFill>
          <a:blip r:embed="rId2"/>
          <a:stretch>
            <a:fillRect/>
          </a:stretch>
        </p:blipFill>
        <p:spPr>
          <a:xfrm>
            <a:off x="1062317" y="2867606"/>
            <a:ext cx="3725675" cy="2373161"/>
          </a:xfrm>
          <a:prstGeom prst="rect">
            <a:avLst/>
          </a:prstGeom>
        </p:spPr>
      </p:pic>
      <p:pic>
        <p:nvPicPr>
          <p:cNvPr id="9" name="Picture 2" descr="A picture containing graphical user interface&#10;&#10;Description automatically generated">
            <a:extLst>
              <a:ext uri="{FF2B5EF4-FFF2-40B4-BE49-F238E27FC236}">
                <a16:creationId xmlns:a16="http://schemas.microsoft.com/office/drawing/2014/main" id="{C392EE99-A9E7-42A0-B4A0-5D49C68BC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256" y="3096923"/>
            <a:ext cx="5057775" cy="1914525"/>
          </a:xfrm>
          <a:prstGeom prst="rect">
            <a:avLst/>
          </a:prstGeom>
          <a:noFill/>
        </p:spPr>
      </p:pic>
    </p:spTree>
    <p:extLst>
      <p:ext uri="{BB962C8B-B14F-4D97-AF65-F5344CB8AC3E}">
        <p14:creationId xmlns:p14="http://schemas.microsoft.com/office/powerpoint/2010/main" val="229675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B4BCEA-2047-4229-8051-AD6B427FDEAB}"/>
              </a:ext>
            </a:extLst>
          </p:cNvPr>
          <p:cNvPicPr>
            <a:picLocks noChangeAspect="1"/>
          </p:cNvPicPr>
          <p:nvPr/>
        </p:nvPicPr>
        <p:blipFill>
          <a:blip r:embed="rId2"/>
          <a:stretch>
            <a:fillRect/>
          </a:stretch>
        </p:blipFill>
        <p:spPr>
          <a:xfrm>
            <a:off x="470467" y="1785257"/>
            <a:ext cx="5152555" cy="4418502"/>
          </a:xfrm>
          <a:prstGeom prst="rect">
            <a:avLst/>
          </a:prstGeom>
        </p:spPr>
      </p:pic>
      <p:sp>
        <p:nvSpPr>
          <p:cNvPr id="4" name="TextBox 3">
            <a:extLst>
              <a:ext uri="{FF2B5EF4-FFF2-40B4-BE49-F238E27FC236}">
                <a16:creationId xmlns:a16="http://schemas.microsoft.com/office/drawing/2014/main" id="{8B2F82E2-5C11-4CA6-A6BD-8E4BCF086F79}"/>
              </a:ext>
            </a:extLst>
          </p:cNvPr>
          <p:cNvSpPr txBox="1"/>
          <p:nvPr/>
        </p:nvSpPr>
        <p:spPr>
          <a:xfrm>
            <a:off x="396910" y="798844"/>
            <a:ext cx="6062685" cy="646331"/>
          </a:xfrm>
          <a:prstGeom prst="rect">
            <a:avLst/>
          </a:prstGeom>
          <a:noFill/>
        </p:spPr>
        <p:txBody>
          <a:bodyPr wrap="none" rtlCol="0">
            <a:spAutoFit/>
          </a:bodyPr>
          <a:lstStyle/>
          <a:p>
            <a:r>
              <a:rPr lang="en-US" dirty="0"/>
              <a:t>Example of a deterministic environment with a value for every </a:t>
            </a:r>
          </a:p>
          <a:p>
            <a:r>
              <a:rPr lang="en-US" dirty="0"/>
              <a:t>position: </a:t>
            </a:r>
          </a:p>
        </p:txBody>
      </p:sp>
      <p:pic>
        <p:nvPicPr>
          <p:cNvPr id="3074" name="Picture 2" descr="A picture containing graphical user interface&#10;&#10;Description automatically generated">
            <a:extLst>
              <a:ext uri="{FF2B5EF4-FFF2-40B4-BE49-F238E27FC236}">
                <a16:creationId xmlns:a16="http://schemas.microsoft.com/office/drawing/2014/main" id="{A7E4946A-3A4D-450D-AAF0-8678DA152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03" y="2883720"/>
            <a:ext cx="5057775" cy="1914525"/>
          </a:xfrm>
          <a:prstGeom prst="rect">
            <a:avLst/>
          </a:prstGeom>
          <a:noFill/>
        </p:spPr>
      </p:pic>
      <p:sp>
        <p:nvSpPr>
          <p:cNvPr id="2" name="TextBox 1">
            <a:extLst>
              <a:ext uri="{FF2B5EF4-FFF2-40B4-BE49-F238E27FC236}">
                <a16:creationId xmlns:a16="http://schemas.microsoft.com/office/drawing/2014/main" id="{604C5E0A-C6DE-401F-BD60-4F548C87E712}"/>
              </a:ext>
            </a:extLst>
          </p:cNvPr>
          <p:cNvSpPr txBox="1"/>
          <p:nvPr/>
        </p:nvSpPr>
        <p:spPr>
          <a:xfrm>
            <a:off x="7256585" y="1785257"/>
            <a:ext cx="3690049" cy="369332"/>
          </a:xfrm>
          <a:prstGeom prst="rect">
            <a:avLst/>
          </a:prstGeom>
          <a:noFill/>
        </p:spPr>
        <p:txBody>
          <a:bodyPr wrap="none" rtlCol="0">
            <a:spAutoFit/>
          </a:bodyPr>
          <a:lstStyle/>
          <a:p>
            <a:r>
              <a:rPr lang="en-US" dirty="0"/>
              <a:t>Example of a stochastic environment:</a:t>
            </a:r>
          </a:p>
        </p:txBody>
      </p:sp>
      <p:sp>
        <p:nvSpPr>
          <p:cNvPr id="8" name="TextBox 7">
            <a:extLst>
              <a:ext uri="{FF2B5EF4-FFF2-40B4-BE49-F238E27FC236}">
                <a16:creationId xmlns:a16="http://schemas.microsoft.com/office/drawing/2014/main" id="{46C65926-39FF-4F85-9717-3233594CD999}"/>
              </a:ext>
            </a:extLst>
          </p:cNvPr>
          <p:cNvSpPr txBox="1"/>
          <p:nvPr/>
        </p:nvSpPr>
        <p:spPr>
          <a:xfrm>
            <a:off x="6203601" y="5412825"/>
            <a:ext cx="6096836" cy="646331"/>
          </a:xfrm>
          <a:prstGeom prst="rect">
            <a:avLst/>
          </a:prstGeom>
          <a:noFill/>
        </p:spPr>
        <p:txBody>
          <a:bodyPr wrap="square">
            <a:spAutoFit/>
          </a:bodyPr>
          <a:lstStyle/>
          <a:p>
            <a:r>
              <a:rPr lang="de-DE" dirty="0"/>
              <a:t>https://reinforcement-learning4.fun/2019/06/09/introduction-reinforcement-learning-frozen-lake-example/</a:t>
            </a:r>
          </a:p>
        </p:txBody>
      </p:sp>
    </p:spTree>
    <p:extLst>
      <p:ext uri="{BB962C8B-B14F-4D97-AF65-F5344CB8AC3E}">
        <p14:creationId xmlns:p14="http://schemas.microsoft.com/office/powerpoint/2010/main" val="1387066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1502-E299-434A-973B-C2BFE1E465C6}"/>
              </a:ext>
            </a:extLst>
          </p:cNvPr>
          <p:cNvSpPr>
            <a:spLocks noGrp="1"/>
          </p:cNvSpPr>
          <p:nvPr>
            <p:ph type="title"/>
          </p:nvPr>
        </p:nvSpPr>
        <p:spPr/>
        <p:txBody>
          <a:bodyPr/>
          <a:lstStyle/>
          <a:p>
            <a:r>
              <a:rPr lang="en-US" dirty="0"/>
              <a:t>Markov Reward Process</a:t>
            </a:r>
            <a:endParaRPr lang="de-DE" dirty="0"/>
          </a:p>
        </p:txBody>
      </p:sp>
      <p:sp>
        <p:nvSpPr>
          <p:cNvPr id="3" name="Content Placeholder 2">
            <a:extLst>
              <a:ext uri="{FF2B5EF4-FFF2-40B4-BE49-F238E27FC236}">
                <a16:creationId xmlns:a16="http://schemas.microsoft.com/office/drawing/2014/main" id="{A3D725CD-DD4E-4D87-85DF-7F7DB7BAF198}"/>
              </a:ext>
            </a:extLst>
          </p:cNvPr>
          <p:cNvSpPr>
            <a:spLocks noGrp="1"/>
          </p:cNvSpPr>
          <p:nvPr>
            <p:ph idx="1"/>
          </p:nvPr>
        </p:nvSpPr>
        <p:spPr>
          <a:xfrm>
            <a:off x="838200" y="1825625"/>
            <a:ext cx="6295465" cy="4351338"/>
          </a:xfrm>
        </p:spPr>
        <p:txBody>
          <a:bodyPr/>
          <a:lstStyle/>
          <a:p>
            <a:r>
              <a:rPr lang="en-US" dirty="0"/>
              <a:t>How to obtain the Values of states in a stochastic environment?</a:t>
            </a:r>
            <a:endParaRPr lang="de-DE" dirty="0"/>
          </a:p>
        </p:txBody>
      </p:sp>
      <p:pic>
        <p:nvPicPr>
          <p:cNvPr id="5" name="Picture 4">
            <a:extLst>
              <a:ext uri="{FF2B5EF4-FFF2-40B4-BE49-F238E27FC236}">
                <a16:creationId xmlns:a16="http://schemas.microsoft.com/office/drawing/2014/main" id="{937C549B-5287-449E-BF0C-0770A78BBF47}"/>
              </a:ext>
            </a:extLst>
          </p:cNvPr>
          <p:cNvPicPr>
            <a:picLocks noChangeAspect="1"/>
          </p:cNvPicPr>
          <p:nvPr/>
        </p:nvPicPr>
        <p:blipFill>
          <a:blip r:embed="rId2"/>
          <a:stretch>
            <a:fillRect/>
          </a:stretch>
        </p:blipFill>
        <p:spPr>
          <a:xfrm>
            <a:off x="497393" y="2778368"/>
            <a:ext cx="4453862" cy="2765549"/>
          </a:xfrm>
          <a:prstGeom prst="rect">
            <a:avLst/>
          </a:prstGeom>
        </p:spPr>
      </p:pic>
      <p:sp>
        <p:nvSpPr>
          <p:cNvPr id="6" name="TextBox 5">
            <a:extLst>
              <a:ext uri="{FF2B5EF4-FFF2-40B4-BE49-F238E27FC236}">
                <a16:creationId xmlns:a16="http://schemas.microsoft.com/office/drawing/2014/main" id="{34DF76AF-3C64-4989-8119-07A185D2597A}"/>
              </a:ext>
            </a:extLst>
          </p:cNvPr>
          <p:cNvSpPr txBox="1"/>
          <p:nvPr/>
        </p:nvSpPr>
        <p:spPr>
          <a:xfrm>
            <a:off x="1175657" y="6385727"/>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pic>
        <p:nvPicPr>
          <p:cNvPr id="4098" name="Picture 2" descr="Diagram, text&#10;&#10;Description automatically generated">
            <a:extLst>
              <a:ext uri="{FF2B5EF4-FFF2-40B4-BE49-F238E27FC236}">
                <a16:creationId xmlns:a16="http://schemas.microsoft.com/office/drawing/2014/main" id="{4F010763-52FD-4DE7-9EFD-19744D919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34" y="329046"/>
            <a:ext cx="4649930" cy="6199907"/>
          </a:xfrm>
          <a:prstGeom prst="rect">
            <a:avLst/>
          </a:prstGeom>
          <a:noFill/>
        </p:spPr>
      </p:pic>
    </p:spTree>
    <p:extLst>
      <p:ext uri="{BB962C8B-B14F-4D97-AF65-F5344CB8AC3E}">
        <p14:creationId xmlns:p14="http://schemas.microsoft.com/office/powerpoint/2010/main" val="128806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DDF3-2C73-4FD9-9D77-14D6DB70CD2C}"/>
              </a:ext>
            </a:extLst>
          </p:cNvPr>
          <p:cNvSpPr>
            <a:spLocks noGrp="1"/>
          </p:cNvSpPr>
          <p:nvPr>
            <p:ph type="title"/>
          </p:nvPr>
        </p:nvSpPr>
        <p:spPr/>
        <p:txBody>
          <a:bodyPr/>
          <a:lstStyle/>
          <a:p>
            <a:r>
              <a:rPr lang="en-US" dirty="0"/>
              <a:t>Bellman Equation</a:t>
            </a:r>
            <a:endParaRPr lang="de-DE" dirty="0"/>
          </a:p>
        </p:txBody>
      </p:sp>
      <p:pic>
        <p:nvPicPr>
          <p:cNvPr id="5122" name="Picture 2" descr="A close-up of a book&#10;&#10;Description automatically generated with low confidence">
            <a:extLst>
              <a:ext uri="{FF2B5EF4-FFF2-40B4-BE49-F238E27FC236}">
                <a16:creationId xmlns:a16="http://schemas.microsoft.com/office/drawing/2014/main" id="{E32BD358-C810-40CC-AA7A-6DAC4A28F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955701" y="-1406769"/>
            <a:ext cx="9144000" cy="6858000"/>
          </a:xfrm>
          <a:prstGeom prst="rect">
            <a:avLst/>
          </a:prstGeom>
          <a:noFill/>
        </p:spPr>
      </p:pic>
      <p:sp>
        <p:nvSpPr>
          <p:cNvPr id="4" name="Rectangle 3">
            <a:extLst>
              <a:ext uri="{FF2B5EF4-FFF2-40B4-BE49-F238E27FC236}">
                <a16:creationId xmlns:a16="http://schemas.microsoft.com/office/drawing/2014/main" id="{FDFEF3E4-7A7A-4FAD-A274-FE6FB01FF31E}"/>
              </a:ext>
            </a:extLst>
          </p:cNvPr>
          <p:cNvSpPr/>
          <p:nvPr/>
        </p:nvSpPr>
        <p:spPr>
          <a:xfrm>
            <a:off x="6531429" y="4034412"/>
            <a:ext cx="3918857" cy="3969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5FF6E793-0EDB-4626-804F-72343926A3F5}"/>
              </a:ext>
            </a:extLst>
          </p:cNvPr>
          <p:cNvSpPr txBox="1"/>
          <p:nvPr/>
        </p:nvSpPr>
        <p:spPr>
          <a:xfrm>
            <a:off x="447153" y="2466870"/>
            <a:ext cx="4516733" cy="1477328"/>
          </a:xfrm>
          <a:prstGeom prst="rect">
            <a:avLst/>
          </a:prstGeom>
          <a:noFill/>
        </p:spPr>
        <p:txBody>
          <a:bodyPr wrap="square" rtlCol="0">
            <a:spAutoFit/>
          </a:bodyPr>
          <a:lstStyle/>
          <a:p>
            <a:r>
              <a:rPr lang="en-US" dirty="0"/>
              <a:t>The Value of state x </a:t>
            </a:r>
          </a:p>
          <a:p>
            <a:r>
              <a:rPr lang="en-US" dirty="0"/>
              <a:t>is the maximum of the sum of </a:t>
            </a:r>
          </a:p>
          <a:p>
            <a:r>
              <a:rPr lang="en-US" dirty="0"/>
              <a:t> immediate reward + the discounted next reward</a:t>
            </a:r>
          </a:p>
          <a:p>
            <a:endParaRPr lang="de-DE" dirty="0"/>
          </a:p>
        </p:txBody>
      </p:sp>
      <p:sp>
        <p:nvSpPr>
          <p:cNvPr id="6" name="TextBox 5">
            <a:extLst>
              <a:ext uri="{FF2B5EF4-FFF2-40B4-BE49-F238E27FC236}">
                <a16:creationId xmlns:a16="http://schemas.microsoft.com/office/drawing/2014/main" id="{0C550740-86F9-40DD-8084-3D4F58A8FA16}"/>
              </a:ext>
            </a:extLst>
          </p:cNvPr>
          <p:cNvSpPr txBox="1"/>
          <p:nvPr/>
        </p:nvSpPr>
        <p:spPr>
          <a:xfrm>
            <a:off x="522514" y="4491613"/>
            <a:ext cx="4268028" cy="1200329"/>
          </a:xfrm>
          <a:prstGeom prst="rect">
            <a:avLst/>
          </a:prstGeom>
          <a:noFill/>
        </p:spPr>
        <p:txBody>
          <a:bodyPr wrap="none" rtlCol="0">
            <a:spAutoFit/>
          </a:bodyPr>
          <a:lstStyle/>
          <a:p>
            <a:r>
              <a:rPr lang="en-US" dirty="0"/>
              <a:t>Recursive Definition! </a:t>
            </a:r>
          </a:p>
          <a:p>
            <a:r>
              <a:rPr lang="en-US" dirty="0"/>
              <a:t>Often you get the reward only at the end of</a:t>
            </a:r>
          </a:p>
          <a:p>
            <a:r>
              <a:rPr lang="en-US" dirty="0"/>
              <a:t>the game. </a:t>
            </a:r>
          </a:p>
          <a:p>
            <a:endParaRPr lang="en-US" dirty="0"/>
          </a:p>
        </p:txBody>
      </p:sp>
    </p:spTree>
    <p:extLst>
      <p:ext uri="{BB962C8B-B14F-4D97-AF65-F5344CB8AC3E}">
        <p14:creationId xmlns:p14="http://schemas.microsoft.com/office/powerpoint/2010/main" val="2295702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2962-63DF-4684-AEAC-E3EC54B0A19D}"/>
              </a:ext>
            </a:extLst>
          </p:cNvPr>
          <p:cNvSpPr>
            <a:spLocks noGrp="1"/>
          </p:cNvSpPr>
          <p:nvPr>
            <p:ph type="title"/>
          </p:nvPr>
        </p:nvSpPr>
        <p:spPr/>
        <p:txBody>
          <a:bodyPr/>
          <a:lstStyle/>
          <a:p>
            <a:r>
              <a:rPr lang="en-US" dirty="0"/>
              <a:t>Example of a value based Method</a:t>
            </a:r>
            <a:br>
              <a:rPr lang="en-US" dirty="0"/>
            </a:br>
            <a:r>
              <a:rPr lang="en-US" dirty="0"/>
              <a:t>DQN</a:t>
            </a:r>
            <a:endParaRPr lang="de-DE" dirty="0"/>
          </a:p>
        </p:txBody>
      </p:sp>
      <p:sp>
        <p:nvSpPr>
          <p:cNvPr id="3" name="Content Placeholder 2">
            <a:extLst>
              <a:ext uri="{FF2B5EF4-FFF2-40B4-BE49-F238E27FC236}">
                <a16:creationId xmlns:a16="http://schemas.microsoft.com/office/drawing/2014/main" id="{B00B636A-4A7D-4391-89B8-42888D0F4837}"/>
              </a:ext>
            </a:extLst>
          </p:cNvPr>
          <p:cNvSpPr>
            <a:spLocks noGrp="1"/>
          </p:cNvSpPr>
          <p:nvPr>
            <p:ph idx="1"/>
          </p:nvPr>
        </p:nvSpPr>
        <p:spPr>
          <a:xfrm>
            <a:off x="329453" y="1825625"/>
            <a:ext cx="11967881" cy="4351338"/>
          </a:xfrm>
        </p:spPr>
        <p:txBody>
          <a:bodyPr/>
          <a:lstStyle/>
          <a:p>
            <a:r>
              <a:rPr lang="en-US" dirty="0"/>
              <a:t>Simple Demo running in local </a:t>
            </a:r>
            <a:r>
              <a:rPr lang="en-US" dirty="0" err="1"/>
              <a:t>rl</a:t>
            </a:r>
            <a:r>
              <a:rPr lang="en-US" dirty="0"/>
              <a:t> </a:t>
            </a:r>
            <a:r>
              <a:rPr lang="en-US" dirty="0" err="1"/>
              <a:t>Conda</a:t>
            </a:r>
            <a:r>
              <a:rPr lang="en-US" dirty="0"/>
              <a:t> Environment</a:t>
            </a:r>
          </a:p>
          <a:p>
            <a:endParaRPr lang="en-US" dirty="0"/>
          </a:p>
          <a:p>
            <a:r>
              <a:rPr lang="en-US" dirty="0"/>
              <a:t>Bellman Equation: </a:t>
            </a:r>
          </a:p>
          <a:p>
            <a:r>
              <a:rPr lang="de-DE" dirty="0"/>
              <a:t> target = (reward + self.gamma * np.amax(self.model.predict(next_state)[0])) </a:t>
            </a:r>
          </a:p>
        </p:txBody>
      </p:sp>
    </p:spTree>
    <p:extLst>
      <p:ext uri="{BB962C8B-B14F-4D97-AF65-F5344CB8AC3E}">
        <p14:creationId xmlns:p14="http://schemas.microsoft.com/office/powerpoint/2010/main" val="3150912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8340-5D02-442E-AD4F-82330590C95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3083D5D8-66A8-44E8-8101-10FBACA05692}"/>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CBD0E4E4-8BAD-4E72-9B13-0DD01B9EFBA6}"/>
              </a:ext>
            </a:extLst>
          </p:cNvPr>
          <p:cNvPicPr>
            <a:picLocks noChangeAspect="1"/>
          </p:cNvPicPr>
          <p:nvPr/>
        </p:nvPicPr>
        <p:blipFill>
          <a:blip r:embed="rId2"/>
          <a:stretch>
            <a:fillRect/>
          </a:stretch>
        </p:blipFill>
        <p:spPr>
          <a:xfrm>
            <a:off x="838200" y="436050"/>
            <a:ext cx="9096579" cy="5844099"/>
          </a:xfrm>
          <a:prstGeom prst="rect">
            <a:avLst/>
          </a:prstGeom>
        </p:spPr>
      </p:pic>
    </p:spTree>
    <p:extLst>
      <p:ext uri="{BB962C8B-B14F-4D97-AF65-F5344CB8AC3E}">
        <p14:creationId xmlns:p14="http://schemas.microsoft.com/office/powerpoint/2010/main" val="266062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D5F-C61D-4D54-9978-63A4FFF11C3A}"/>
              </a:ext>
            </a:extLst>
          </p:cNvPr>
          <p:cNvSpPr>
            <a:spLocks noGrp="1"/>
          </p:cNvSpPr>
          <p:nvPr>
            <p:ph type="title"/>
          </p:nvPr>
        </p:nvSpPr>
        <p:spPr/>
        <p:txBody>
          <a:bodyPr/>
          <a:lstStyle/>
          <a:p>
            <a:r>
              <a:rPr lang="en-US" dirty="0"/>
              <a:t>What Makes a Game?</a:t>
            </a:r>
            <a:endParaRPr lang="de-DE" dirty="0"/>
          </a:p>
        </p:txBody>
      </p:sp>
      <p:pic>
        <p:nvPicPr>
          <p:cNvPr id="5" name="Picture 4">
            <a:extLst>
              <a:ext uri="{FF2B5EF4-FFF2-40B4-BE49-F238E27FC236}">
                <a16:creationId xmlns:a16="http://schemas.microsoft.com/office/drawing/2014/main" id="{915B5A64-9411-4324-93FF-46FD5045C333}"/>
              </a:ext>
            </a:extLst>
          </p:cNvPr>
          <p:cNvPicPr>
            <a:picLocks noChangeAspect="1"/>
          </p:cNvPicPr>
          <p:nvPr/>
        </p:nvPicPr>
        <p:blipFill>
          <a:blip r:embed="rId2"/>
          <a:stretch>
            <a:fillRect/>
          </a:stretch>
        </p:blipFill>
        <p:spPr>
          <a:xfrm>
            <a:off x="838200" y="1369099"/>
            <a:ext cx="8476209" cy="5289724"/>
          </a:xfrm>
          <a:prstGeom prst="rect">
            <a:avLst/>
          </a:prstGeom>
        </p:spPr>
      </p:pic>
    </p:spTree>
    <p:extLst>
      <p:ext uri="{BB962C8B-B14F-4D97-AF65-F5344CB8AC3E}">
        <p14:creationId xmlns:p14="http://schemas.microsoft.com/office/powerpoint/2010/main" val="2486697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7AC1-9758-4A6D-A3E9-0C2FA64A7E71}"/>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A22012F-C8CB-431F-8427-D616EA1CDC6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93E08B1B-32BE-456A-8714-8D59CF25C851}"/>
              </a:ext>
            </a:extLst>
          </p:cNvPr>
          <p:cNvPicPr>
            <a:picLocks noChangeAspect="1"/>
          </p:cNvPicPr>
          <p:nvPr/>
        </p:nvPicPr>
        <p:blipFill>
          <a:blip r:embed="rId2"/>
          <a:stretch>
            <a:fillRect/>
          </a:stretch>
        </p:blipFill>
        <p:spPr>
          <a:xfrm>
            <a:off x="412750" y="207378"/>
            <a:ext cx="10470304" cy="6339471"/>
          </a:xfrm>
          <a:prstGeom prst="rect">
            <a:avLst/>
          </a:prstGeom>
        </p:spPr>
      </p:pic>
    </p:spTree>
    <p:extLst>
      <p:ext uri="{BB962C8B-B14F-4D97-AF65-F5344CB8AC3E}">
        <p14:creationId xmlns:p14="http://schemas.microsoft.com/office/powerpoint/2010/main" val="2206276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D38DF-BC4D-4EE9-8184-F75B5917BA66}"/>
              </a:ext>
            </a:extLst>
          </p:cNvPr>
          <p:cNvPicPr>
            <a:picLocks noChangeAspect="1"/>
          </p:cNvPicPr>
          <p:nvPr/>
        </p:nvPicPr>
        <p:blipFill>
          <a:blip r:embed="rId3"/>
          <a:stretch>
            <a:fillRect/>
          </a:stretch>
        </p:blipFill>
        <p:spPr>
          <a:xfrm>
            <a:off x="838200" y="578998"/>
            <a:ext cx="7705686" cy="5351901"/>
          </a:xfrm>
          <a:prstGeom prst="rect">
            <a:avLst/>
          </a:prstGeom>
        </p:spPr>
      </p:pic>
    </p:spTree>
    <p:extLst>
      <p:ext uri="{BB962C8B-B14F-4D97-AF65-F5344CB8AC3E}">
        <p14:creationId xmlns:p14="http://schemas.microsoft.com/office/powerpoint/2010/main" val="4241252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32C7-4A44-4CC6-ACF3-6C1541BA4FC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91776DB-7604-4032-8228-183C283225B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637FF128-F108-4C7F-AC5F-FDAAA314799C}"/>
              </a:ext>
            </a:extLst>
          </p:cNvPr>
          <p:cNvPicPr>
            <a:picLocks noChangeAspect="1"/>
          </p:cNvPicPr>
          <p:nvPr/>
        </p:nvPicPr>
        <p:blipFill>
          <a:blip r:embed="rId3"/>
          <a:stretch>
            <a:fillRect/>
          </a:stretch>
        </p:blipFill>
        <p:spPr>
          <a:xfrm>
            <a:off x="838200" y="457200"/>
            <a:ext cx="8127553" cy="5384800"/>
          </a:xfrm>
          <a:prstGeom prst="rect">
            <a:avLst/>
          </a:prstGeom>
        </p:spPr>
      </p:pic>
    </p:spTree>
    <p:extLst>
      <p:ext uri="{BB962C8B-B14F-4D97-AF65-F5344CB8AC3E}">
        <p14:creationId xmlns:p14="http://schemas.microsoft.com/office/powerpoint/2010/main" val="1435168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95FF-66F0-4F7F-A2A4-516D98887CDA}"/>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F1EA640-CDE2-4B1C-B1E5-3220D58B197F}"/>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FCFF6EC2-2716-40F4-AD19-8E791450ED0A}"/>
              </a:ext>
            </a:extLst>
          </p:cNvPr>
          <p:cNvPicPr>
            <a:picLocks noChangeAspect="1"/>
          </p:cNvPicPr>
          <p:nvPr/>
        </p:nvPicPr>
        <p:blipFill>
          <a:blip r:embed="rId3"/>
          <a:stretch>
            <a:fillRect/>
          </a:stretch>
        </p:blipFill>
        <p:spPr>
          <a:xfrm>
            <a:off x="596900" y="365125"/>
            <a:ext cx="8795835" cy="5707663"/>
          </a:xfrm>
          <a:prstGeom prst="rect">
            <a:avLst/>
          </a:prstGeom>
        </p:spPr>
      </p:pic>
    </p:spTree>
    <p:extLst>
      <p:ext uri="{BB962C8B-B14F-4D97-AF65-F5344CB8AC3E}">
        <p14:creationId xmlns:p14="http://schemas.microsoft.com/office/powerpoint/2010/main" val="2079776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B9-9A41-4156-AA0F-57625BC38C2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07398E0F-468D-43CB-92AB-7D69B2FA834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AD011DE-3C0F-4134-989B-3D00E790C041}"/>
              </a:ext>
            </a:extLst>
          </p:cNvPr>
          <p:cNvPicPr>
            <a:picLocks noChangeAspect="1"/>
          </p:cNvPicPr>
          <p:nvPr/>
        </p:nvPicPr>
        <p:blipFill>
          <a:blip r:embed="rId3"/>
          <a:stretch>
            <a:fillRect/>
          </a:stretch>
        </p:blipFill>
        <p:spPr>
          <a:xfrm>
            <a:off x="704850" y="365125"/>
            <a:ext cx="9207131" cy="5905218"/>
          </a:xfrm>
          <a:prstGeom prst="rect">
            <a:avLst/>
          </a:prstGeom>
        </p:spPr>
      </p:pic>
    </p:spTree>
    <p:extLst>
      <p:ext uri="{BB962C8B-B14F-4D97-AF65-F5344CB8AC3E}">
        <p14:creationId xmlns:p14="http://schemas.microsoft.com/office/powerpoint/2010/main" val="4071093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12A5-16E6-4C4F-9095-EEA0FCEE8C7B}"/>
              </a:ext>
            </a:extLst>
          </p:cNvPr>
          <p:cNvSpPr>
            <a:spLocks noGrp="1"/>
          </p:cNvSpPr>
          <p:nvPr>
            <p:ph type="title"/>
          </p:nvPr>
        </p:nvSpPr>
        <p:spPr/>
        <p:txBody>
          <a:bodyPr/>
          <a:lstStyle/>
          <a:p>
            <a:r>
              <a:rPr lang="en-US" dirty="0"/>
              <a:t>Example of a Policy Based Method</a:t>
            </a:r>
            <a:br>
              <a:rPr lang="en-US" dirty="0"/>
            </a:br>
            <a:r>
              <a:rPr lang="en-US" dirty="0"/>
              <a:t>REINFORCE</a:t>
            </a:r>
            <a:endParaRPr lang="de-DE" dirty="0"/>
          </a:p>
        </p:txBody>
      </p:sp>
      <p:sp>
        <p:nvSpPr>
          <p:cNvPr id="3" name="Content Placeholder 2">
            <a:extLst>
              <a:ext uri="{FF2B5EF4-FFF2-40B4-BE49-F238E27FC236}">
                <a16:creationId xmlns:a16="http://schemas.microsoft.com/office/drawing/2014/main" id="{E992B157-8438-4EE1-A2C8-F23AB39491C4}"/>
              </a:ext>
            </a:extLst>
          </p:cNvPr>
          <p:cNvSpPr>
            <a:spLocks noGrp="1"/>
          </p:cNvSpPr>
          <p:nvPr>
            <p:ph idx="1"/>
          </p:nvPr>
        </p:nvSpPr>
        <p:spPr/>
        <p:txBody>
          <a:bodyPr/>
          <a:lstStyle/>
          <a:p>
            <a:r>
              <a:rPr lang="de-DE" dirty="0">
                <a:hlinkClick r:id="rId2"/>
              </a:rPr>
              <a:t>https://medium.com/@thechrisyoon/deriving-policy-gradients-and-implementing-reinforce-f887949bd63</a:t>
            </a:r>
            <a:endParaRPr lang="de-DE" dirty="0"/>
          </a:p>
          <a:p>
            <a:endParaRPr lang="de-DE" dirty="0"/>
          </a:p>
          <a:p>
            <a:r>
              <a:rPr lang="de-DE" dirty="0"/>
              <a:t>Demo:</a:t>
            </a:r>
          </a:p>
          <a:p>
            <a:r>
              <a:rPr lang="de-DE" dirty="0">
                <a:hlinkClick r:id="rId3"/>
              </a:rPr>
              <a:t>https://cs.stanford.edu/people/karpathy/reinforcejs/gridworld_dp.html</a:t>
            </a:r>
            <a:endParaRPr lang="de-DE" dirty="0"/>
          </a:p>
          <a:p>
            <a:endParaRPr lang="de-DE" dirty="0"/>
          </a:p>
          <a:p>
            <a:endParaRPr lang="de-DE" dirty="0"/>
          </a:p>
          <a:p>
            <a:endParaRPr lang="de-DE" dirty="0"/>
          </a:p>
        </p:txBody>
      </p:sp>
    </p:spTree>
    <p:extLst>
      <p:ext uri="{BB962C8B-B14F-4D97-AF65-F5344CB8AC3E}">
        <p14:creationId xmlns:p14="http://schemas.microsoft.com/office/powerpoint/2010/main" val="3133128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8911-1477-4B14-8762-7C226E60B906}"/>
              </a:ext>
            </a:extLst>
          </p:cNvPr>
          <p:cNvSpPr>
            <a:spLocks noGrp="1"/>
          </p:cNvSpPr>
          <p:nvPr>
            <p:ph type="title"/>
          </p:nvPr>
        </p:nvSpPr>
        <p:spPr/>
        <p:txBody>
          <a:bodyPr/>
          <a:lstStyle/>
          <a:p>
            <a:r>
              <a:rPr lang="en-US" dirty="0"/>
              <a:t>Reinforcement Learning</a:t>
            </a:r>
            <a:endParaRPr lang="de-DE" dirty="0"/>
          </a:p>
        </p:txBody>
      </p:sp>
      <p:sp>
        <p:nvSpPr>
          <p:cNvPr id="3" name="Content Placeholder 2">
            <a:extLst>
              <a:ext uri="{FF2B5EF4-FFF2-40B4-BE49-F238E27FC236}">
                <a16:creationId xmlns:a16="http://schemas.microsoft.com/office/drawing/2014/main" id="{05C5A32C-7805-41CA-BFAF-00BBA2772672}"/>
              </a:ext>
            </a:extLst>
          </p:cNvPr>
          <p:cNvSpPr>
            <a:spLocks noGrp="1"/>
          </p:cNvSpPr>
          <p:nvPr>
            <p:ph idx="1"/>
          </p:nvPr>
        </p:nvSpPr>
        <p:spPr>
          <a:xfrm>
            <a:off x="6960357" y="386887"/>
            <a:ext cx="5123597" cy="4351338"/>
          </a:xfrm>
        </p:spPr>
        <p:txBody>
          <a:bodyPr/>
          <a:lstStyle/>
          <a:p>
            <a:r>
              <a:rPr lang="en-US" dirty="0"/>
              <a:t>Policy based is better in case of broken Markov property. </a:t>
            </a:r>
          </a:p>
          <a:p>
            <a:r>
              <a:rPr lang="en-US" dirty="0"/>
              <a:t>Value based is often more sample efficient (not necessarily more computationally efficient)</a:t>
            </a:r>
          </a:p>
          <a:p>
            <a:endParaRPr lang="de-DE" dirty="0"/>
          </a:p>
        </p:txBody>
      </p:sp>
      <p:sp>
        <p:nvSpPr>
          <p:cNvPr id="7" name="TextBox 6">
            <a:extLst>
              <a:ext uri="{FF2B5EF4-FFF2-40B4-BE49-F238E27FC236}">
                <a16:creationId xmlns:a16="http://schemas.microsoft.com/office/drawing/2014/main" id="{AFA2DBAD-FA0A-4507-A0EF-8EF2CEA96903}"/>
              </a:ext>
            </a:extLst>
          </p:cNvPr>
          <p:cNvSpPr txBox="1"/>
          <p:nvPr/>
        </p:nvSpPr>
        <p:spPr>
          <a:xfrm>
            <a:off x="939989" y="5956600"/>
            <a:ext cx="6097136" cy="646331"/>
          </a:xfrm>
          <a:prstGeom prst="rect">
            <a:avLst/>
          </a:prstGeom>
          <a:noFill/>
        </p:spPr>
        <p:txBody>
          <a:bodyPr wrap="square">
            <a:spAutoFit/>
          </a:bodyPr>
          <a:lstStyle/>
          <a:p>
            <a:r>
              <a:rPr lang="de-DE" dirty="0"/>
              <a:t>https://www.davidsilver.uk/wp-content/uploads/2020/03/pg.pdf</a:t>
            </a:r>
          </a:p>
        </p:txBody>
      </p:sp>
      <p:sp>
        <p:nvSpPr>
          <p:cNvPr id="9" name="TextBox 8">
            <a:extLst>
              <a:ext uri="{FF2B5EF4-FFF2-40B4-BE49-F238E27FC236}">
                <a16:creationId xmlns:a16="http://schemas.microsoft.com/office/drawing/2014/main" id="{41F7E2DE-F587-41E0-BCBE-7F4BEF7DC893}"/>
              </a:ext>
            </a:extLst>
          </p:cNvPr>
          <p:cNvSpPr txBox="1"/>
          <p:nvPr/>
        </p:nvSpPr>
        <p:spPr>
          <a:xfrm>
            <a:off x="5511990" y="5853797"/>
            <a:ext cx="6097136" cy="646331"/>
          </a:xfrm>
          <a:prstGeom prst="rect">
            <a:avLst/>
          </a:prstGeom>
          <a:noFill/>
        </p:spPr>
        <p:txBody>
          <a:bodyPr wrap="square">
            <a:spAutoFit/>
          </a:bodyPr>
          <a:lstStyle/>
          <a:p>
            <a:r>
              <a:rPr lang="de-DE" dirty="0"/>
              <a:t>https://www.youtube.com/watch?v=KHZVXao4qXs&amp;ab_channel=DeepMind</a:t>
            </a:r>
          </a:p>
        </p:txBody>
      </p:sp>
      <p:pic>
        <p:nvPicPr>
          <p:cNvPr id="11" name="Picture 10">
            <a:extLst>
              <a:ext uri="{FF2B5EF4-FFF2-40B4-BE49-F238E27FC236}">
                <a16:creationId xmlns:a16="http://schemas.microsoft.com/office/drawing/2014/main" id="{B9836E30-964B-4162-BC47-2CEC63CBB9ED}"/>
              </a:ext>
            </a:extLst>
          </p:cNvPr>
          <p:cNvPicPr>
            <a:picLocks noChangeAspect="1"/>
          </p:cNvPicPr>
          <p:nvPr/>
        </p:nvPicPr>
        <p:blipFill>
          <a:blip r:embed="rId3"/>
          <a:stretch>
            <a:fillRect/>
          </a:stretch>
        </p:blipFill>
        <p:spPr>
          <a:xfrm>
            <a:off x="275430" y="2659552"/>
            <a:ext cx="8843749" cy="3091442"/>
          </a:xfrm>
          <a:prstGeom prst="rect">
            <a:avLst/>
          </a:prstGeom>
        </p:spPr>
      </p:pic>
    </p:spTree>
    <p:extLst>
      <p:ext uri="{BB962C8B-B14F-4D97-AF65-F5344CB8AC3E}">
        <p14:creationId xmlns:p14="http://schemas.microsoft.com/office/powerpoint/2010/main" val="4233087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6835-56CD-42DD-AC32-C2D08D71A30F}"/>
              </a:ext>
            </a:extLst>
          </p:cNvPr>
          <p:cNvSpPr>
            <a:spLocks noGrp="1"/>
          </p:cNvSpPr>
          <p:nvPr>
            <p:ph type="title"/>
          </p:nvPr>
        </p:nvSpPr>
        <p:spPr/>
        <p:txBody>
          <a:bodyPr/>
          <a:lstStyle/>
          <a:p>
            <a:r>
              <a:rPr lang="en-US" dirty="0"/>
              <a:t>Policy Based vs Value Based</a:t>
            </a:r>
            <a:endParaRPr lang="de-DE" dirty="0"/>
          </a:p>
        </p:txBody>
      </p:sp>
      <p:sp>
        <p:nvSpPr>
          <p:cNvPr id="3" name="Content Placeholder 2">
            <a:extLst>
              <a:ext uri="{FF2B5EF4-FFF2-40B4-BE49-F238E27FC236}">
                <a16:creationId xmlns:a16="http://schemas.microsoft.com/office/drawing/2014/main" id="{E3C8F361-819D-4C60-AF24-D7DA86CE58CF}"/>
              </a:ext>
            </a:extLst>
          </p:cNvPr>
          <p:cNvSpPr>
            <a:spLocks noGrp="1"/>
          </p:cNvSpPr>
          <p:nvPr>
            <p:ph idx="1"/>
          </p:nvPr>
        </p:nvSpPr>
        <p:spPr/>
        <p:txBody>
          <a:bodyPr/>
          <a:lstStyle/>
          <a:p>
            <a:r>
              <a:rPr lang="en-US" dirty="0"/>
              <a:t>Policy Based</a:t>
            </a:r>
            <a:r>
              <a:rPr lang="de-DE" dirty="0"/>
              <a:t> -&gt; Predicting a probability distribution over the next actions</a:t>
            </a:r>
          </a:p>
          <a:p>
            <a:r>
              <a:rPr lang="de-DE" dirty="0"/>
              <a:t>Value Based -&gt; Predicting the value of beeing in the next state</a:t>
            </a:r>
            <a:endParaRPr lang="en-US" dirty="0"/>
          </a:p>
        </p:txBody>
      </p:sp>
    </p:spTree>
    <p:extLst>
      <p:ext uri="{BB962C8B-B14F-4D97-AF65-F5344CB8AC3E}">
        <p14:creationId xmlns:p14="http://schemas.microsoft.com/office/powerpoint/2010/main" val="2907912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D52C-5BFC-482B-BA4E-EF87789A0B4A}"/>
              </a:ext>
            </a:extLst>
          </p:cNvPr>
          <p:cNvSpPr>
            <a:spLocks noGrp="1"/>
          </p:cNvSpPr>
          <p:nvPr>
            <p:ph type="title"/>
          </p:nvPr>
        </p:nvSpPr>
        <p:spPr/>
        <p:txBody>
          <a:bodyPr/>
          <a:lstStyle/>
          <a:p>
            <a:r>
              <a:rPr lang="en-US" dirty="0"/>
              <a:t>Algorithmic Concepts &amp; Terms</a:t>
            </a:r>
            <a:endParaRPr lang="de-DE" dirty="0"/>
          </a:p>
        </p:txBody>
      </p:sp>
      <p:sp>
        <p:nvSpPr>
          <p:cNvPr id="3" name="Content Placeholder 2">
            <a:extLst>
              <a:ext uri="{FF2B5EF4-FFF2-40B4-BE49-F238E27FC236}">
                <a16:creationId xmlns:a16="http://schemas.microsoft.com/office/drawing/2014/main" id="{D78EFF82-2A1B-46B0-A82E-560A5BAF8F9A}"/>
              </a:ext>
            </a:extLst>
          </p:cNvPr>
          <p:cNvSpPr>
            <a:spLocks noGrp="1"/>
          </p:cNvSpPr>
          <p:nvPr>
            <p:ph idx="1"/>
          </p:nvPr>
        </p:nvSpPr>
        <p:spPr/>
        <p:txBody>
          <a:bodyPr/>
          <a:lstStyle/>
          <a:p>
            <a:r>
              <a:rPr lang="en-US" dirty="0"/>
              <a:t>What makes a strategy?</a:t>
            </a:r>
          </a:p>
          <a:p>
            <a:pPr lvl="1"/>
            <a:r>
              <a:rPr lang="en-US" dirty="0"/>
              <a:t>Rules, freedom of choice, rewards for actions</a:t>
            </a:r>
          </a:p>
          <a:p>
            <a:r>
              <a:rPr lang="en-US" dirty="0"/>
              <a:t>Search strategies:</a:t>
            </a:r>
          </a:p>
          <a:p>
            <a:pPr lvl="1"/>
            <a:r>
              <a:rPr lang="en-US" dirty="0"/>
              <a:t>Dumb fast (</a:t>
            </a:r>
            <a:r>
              <a:rPr lang="en-US" dirty="0" err="1"/>
              <a:t>e.g</a:t>
            </a:r>
            <a:r>
              <a:rPr lang="en-US" dirty="0"/>
              <a:t> Minimax) -&gt; Exhaustive tree search (trying out all moves)</a:t>
            </a:r>
          </a:p>
          <a:p>
            <a:pPr lvl="1"/>
            <a:r>
              <a:rPr lang="en-US" dirty="0"/>
              <a:t>Smart slow (</a:t>
            </a:r>
            <a:r>
              <a:rPr lang="en-US" dirty="0" err="1"/>
              <a:t>e.g</a:t>
            </a:r>
            <a:r>
              <a:rPr lang="en-US" dirty="0"/>
              <a:t> MCTS)</a:t>
            </a:r>
          </a:p>
          <a:p>
            <a:r>
              <a:rPr lang="de-DE" dirty="0"/>
              <a:t>Search stability:</a:t>
            </a:r>
          </a:p>
          <a:p>
            <a:pPr lvl="1"/>
            <a:r>
              <a:rPr lang="de-DE" dirty="0"/>
              <a:t>Fail hard: deterministic, stable, expensive</a:t>
            </a:r>
          </a:p>
          <a:p>
            <a:pPr lvl="1"/>
            <a:r>
              <a:rPr lang="de-DE" dirty="0"/>
              <a:t>Fail soft: probabilistic, heuristic, unstable, cheaper</a:t>
            </a:r>
          </a:p>
        </p:txBody>
      </p:sp>
    </p:spTree>
    <p:extLst>
      <p:ext uri="{BB962C8B-B14F-4D97-AF65-F5344CB8AC3E}">
        <p14:creationId xmlns:p14="http://schemas.microsoft.com/office/powerpoint/2010/main" val="1035430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8890209" y="2869044"/>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836695"/>
            <a:ext cx="55014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1075006" y="5553573"/>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9" name="TextBox 8">
            <a:extLst>
              <a:ext uri="{FF2B5EF4-FFF2-40B4-BE49-F238E27FC236}">
                <a16:creationId xmlns:a16="http://schemas.microsoft.com/office/drawing/2014/main" id="{A3395044-FBF7-4D93-B419-223E6DCA5F75}"/>
              </a:ext>
            </a:extLst>
          </p:cNvPr>
          <p:cNvSpPr txBox="1"/>
          <p:nvPr/>
        </p:nvSpPr>
        <p:spPr>
          <a:xfrm>
            <a:off x="1075006" y="4564860"/>
            <a:ext cx="6096000" cy="646331"/>
          </a:xfrm>
          <a:prstGeom prst="rect">
            <a:avLst/>
          </a:prstGeom>
          <a:noFill/>
        </p:spPr>
        <p:txBody>
          <a:bodyPr wrap="square">
            <a:spAutoFit/>
          </a:bodyPr>
          <a:lstStyle/>
          <a:p>
            <a:r>
              <a:rPr lang="de-DE" dirty="0"/>
              <a:t>C:\Users\lukast\Documents\mln</a:t>
            </a:r>
          </a:p>
          <a:p>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sp>
        <p:nvSpPr>
          <p:cNvPr id="3" name="Content Placeholder 2">
            <a:extLst>
              <a:ext uri="{FF2B5EF4-FFF2-40B4-BE49-F238E27FC236}">
                <a16:creationId xmlns:a16="http://schemas.microsoft.com/office/drawing/2014/main" id="{0A9E4199-6A6B-4953-B170-3243BDEA017B}"/>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2"/>
          <a:stretch>
            <a:fillRect/>
          </a:stretch>
        </p:blipFill>
        <p:spPr>
          <a:xfrm>
            <a:off x="2621510" y="539843"/>
            <a:ext cx="8636000" cy="4763410"/>
          </a:xfrm>
          <a:prstGeom prst="rect">
            <a:avLst/>
          </a:prstGeom>
        </p:spPr>
      </p:pic>
      <p:sp>
        <p:nvSpPr>
          <p:cNvPr id="6" name="TextBox 5">
            <a:extLst>
              <a:ext uri="{FF2B5EF4-FFF2-40B4-BE49-F238E27FC236}">
                <a16:creationId xmlns:a16="http://schemas.microsoft.com/office/drawing/2014/main" id="{4ABAFE71-B576-4802-8B35-B23E2ED00409}"/>
              </a:ext>
            </a:extLst>
          </p:cNvPr>
          <p:cNvSpPr txBox="1"/>
          <p:nvPr/>
        </p:nvSpPr>
        <p:spPr>
          <a:xfrm>
            <a:off x="1052945" y="6176963"/>
            <a:ext cx="6096000" cy="646331"/>
          </a:xfrm>
          <a:prstGeom prst="rect">
            <a:avLst/>
          </a:prstGeom>
          <a:noFill/>
        </p:spPr>
        <p:txBody>
          <a:bodyPr wrap="square">
            <a:spAutoFit/>
          </a:bodyPr>
          <a:lstStyle/>
          <a:p>
            <a:r>
              <a:rPr lang="de-DE" dirty="0"/>
              <a:t>https://www.youtube.com/watch?v=8tG8PJC6oaU&amp;ab_channel=AICamp</a:t>
            </a:r>
          </a:p>
        </p:txBody>
      </p:sp>
      <p:sp>
        <p:nvSpPr>
          <p:cNvPr id="7" name="TextBox 6">
            <a:extLst>
              <a:ext uri="{FF2B5EF4-FFF2-40B4-BE49-F238E27FC236}">
                <a16:creationId xmlns:a16="http://schemas.microsoft.com/office/drawing/2014/main" id="{8CCF3E8F-C320-44A6-ADCB-0ADDAFB3A3C0}"/>
              </a:ext>
            </a:extLst>
          </p:cNvPr>
          <p:cNvSpPr txBox="1"/>
          <p:nvPr/>
        </p:nvSpPr>
        <p:spPr>
          <a:xfrm>
            <a:off x="956423" y="5438190"/>
            <a:ext cx="6094878" cy="923330"/>
          </a:xfrm>
          <a:prstGeom prst="rect">
            <a:avLst/>
          </a:prstGeom>
          <a:noFill/>
        </p:spPr>
        <p:txBody>
          <a:bodyPr wrap="square">
            <a:spAutoFit/>
          </a:bodyPr>
          <a:lstStyle/>
          <a:p>
            <a:r>
              <a:rPr lang="en-US" dirty="0"/>
              <a:t>Custom Environments</a:t>
            </a:r>
          </a:p>
          <a:p>
            <a:r>
              <a:rPr lang="de-DE" dirty="0">
                <a:hlinkClick r:id="rId3"/>
              </a:rPr>
              <a:t>RLlib Environments — Ray v2.0.0.dev0</a:t>
            </a:r>
            <a:endParaRPr lang="de-DE" dirty="0"/>
          </a:p>
          <a:p>
            <a:endParaRPr lang="de-DE" dirty="0"/>
          </a:p>
        </p:txBody>
      </p:sp>
    </p:spTree>
    <p:extLst>
      <p:ext uri="{BB962C8B-B14F-4D97-AF65-F5344CB8AC3E}">
        <p14:creationId xmlns:p14="http://schemas.microsoft.com/office/powerpoint/2010/main" val="4054187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pic>
        <p:nvPicPr>
          <p:cNvPr id="5" name="Picture 2" descr="A picture containing text, device, gauge&#10;&#10;Description automatically generated">
            <a:extLst>
              <a:ext uri="{FF2B5EF4-FFF2-40B4-BE49-F238E27FC236}">
                <a16:creationId xmlns:a16="http://schemas.microsoft.com/office/drawing/2014/main" id="{DB3A3DBD-39F4-4146-A5F7-FD66921BB48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363349" y="365125"/>
            <a:ext cx="1524000" cy="2000250"/>
          </a:xfrm>
          <a:prstGeom prst="rect">
            <a:avLst/>
          </a:prstGeom>
          <a:noFill/>
        </p:spPr>
      </p:pic>
    </p:spTree>
    <p:extLst>
      <p:ext uri="{BB962C8B-B14F-4D97-AF65-F5344CB8AC3E}">
        <p14:creationId xmlns:p14="http://schemas.microsoft.com/office/powerpoint/2010/main" val="2460737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189C-7639-4EE7-B539-2EFBBFCD7AB4}"/>
              </a:ext>
            </a:extLst>
          </p:cNvPr>
          <p:cNvSpPr>
            <a:spLocks noGrp="1"/>
          </p:cNvSpPr>
          <p:nvPr>
            <p:ph type="title"/>
          </p:nvPr>
        </p:nvSpPr>
        <p:spPr/>
        <p:txBody>
          <a:bodyPr/>
          <a:lstStyle/>
          <a:p>
            <a:r>
              <a:rPr lang="en-US" dirty="0"/>
              <a:t>If time permits</a:t>
            </a:r>
            <a:endParaRPr lang="de-DE" dirty="0"/>
          </a:p>
        </p:txBody>
      </p:sp>
      <p:sp>
        <p:nvSpPr>
          <p:cNvPr id="3" name="Content Placeholder 2">
            <a:extLst>
              <a:ext uri="{FF2B5EF4-FFF2-40B4-BE49-F238E27FC236}">
                <a16:creationId xmlns:a16="http://schemas.microsoft.com/office/drawing/2014/main" id="{55F22FF3-A67B-43B7-B2FD-7D05F08A8A48}"/>
              </a:ext>
            </a:extLst>
          </p:cNvPr>
          <p:cNvSpPr>
            <a:spLocks noGrp="1"/>
          </p:cNvSpPr>
          <p:nvPr>
            <p:ph idx="1"/>
          </p:nvPr>
        </p:nvSpPr>
        <p:spPr/>
        <p:txBody>
          <a:bodyPr/>
          <a:lstStyle/>
          <a:p>
            <a:r>
              <a:rPr lang="en-US" dirty="0"/>
              <a:t>Alpha Go</a:t>
            </a:r>
          </a:p>
          <a:p>
            <a:r>
              <a:rPr lang="en-US" dirty="0"/>
              <a:t>Alpha Go Zero</a:t>
            </a:r>
          </a:p>
          <a:p>
            <a:r>
              <a:rPr lang="en-US" dirty="0"/>
              <a:t>Alpha Star</a:t>
            </a:r>
          </a:p>
          <a:p>
            <a:r>
              <a:rPr lang="de-DE" dirty="0"/>
              <a:t>Mü Zero</a:t>
            </a:r>
          </a:p>
        </p:txBody>
      </p:sp>
    </p:spTree>
    <p:extLst>
      <p:ext uri="{BB962C8B-B14F-4D97-AF65-F5344CB8AC3E}">
        <p14:creationId xmlns:p14="http://schemas.microsoft.com/office/powerpoint/2010/main" val="2825107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A49A8C-D613-4BF4-A34E-FE73AEF445F4}"/>
              </a:ext>
            </a:extLst>
          </p:cNvPr>
          <p:cNvPicPr>
            <a:picLocks noChangeAspect="1"/>
          </p:cNvPicPr>
          <p:nvPr/>
        </p:nvPicPr>
        <p:blipFill>
          <a:blip r:embed="rId3"/>
          <a:stretch>
            <a:fillRect/>
          </a:stretch>
        </p:blipFill>
        <p:spPr>
          <a:xfrm>
            <a:off x="1371600" y="540230"/>
            <a:ext cx="9325950" cy="5777540"/>
          </a:xfrm>
          <a:prstGeom prst="rect">
            <a:avLst/>
          </a:prstGeom>
        </p:spPr>
      </p:pic>
    </p:spTree>
    <p:extLst>
      <p:ext uri="{BB962C8B-B14F-4D97-AF65-F5344CB8AC3E}">
        <p14:creationId xmlns:p14="http://schemas.microsoft.com/office/powerpoint/2010/main" val="18813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1477328"/>
          </a:xfrm>
          <a:prstGeom prst="rect">
            <a:avLst/>
          </a:prstGeom>
          <a:noFill/>
        </p:spPr>
        <p:txBody>
          <a:bodyPr wrap="square">
            <a:spAutoFit/>
          </a:bodyPr>
          <a:lstStyle/>
          <a:p>
            <a:pPr marL="285750" indent="-285750">
              <a:buFont typeface="Arial" panose="020B0604020202020204" pitchFamily="34" charset="0"/>
              <a:buChar char="•"/>
            </a:pPr>
            <a:r>
              <a:rPr lang="de-DE" dirty="0"/>
              <a:t>Policy Network to predict potential moves (Reducing the breadth of the search tree)</a:t>
            </a:r>
          </a:p>
          <a:p>
            <a:pPr marL="285750" indent="-285750">
              <a:buFont typeface="Arial" panose="020B0604020202020204" pitchFamily="34" charset="0"/>
              <a:buChar char="•"/>
            </a:pPr>
            <a:r>
              <a:rPr lang="de-DE" dirty="0"/>
              <a:t>Value Network to predict the outcome of the game (reducing the depth of the search tree)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3084330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 Zero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5078313"/>
          </a:xfrm>
          <a:prstGeom prst="rect">
            <a:avLst/>
          </a:prstGeom>
          <a:noFill/>
        </p:spPr>
        <p:txBody>
          <a:bodyPr wrap="square">
            <a:spAutoFit/>
          </a:bodyPr>
          <a:lstStyle/>
          <a:p>
            <a:pPr marL="285750" indent="-285750">
              <a:buFont typeface="Arial" panose="020B0604020202020204" pitchFamily="34" charset="0"/>
              <a:buChar char="•"/>
            </a:pPr>
            <a:r>
              <a:rPr lang="de-DE" dirty="0"/>
              <a:t>Essentialy Montecarlo Tree search with selfplay.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Only One Network trained using self play </a:t>
            </a:r>
          </a:p>
          <a:p>
            <a:pPr marL="285750" indent="-285750">
              <a:buFont typeface="Arial" panose="020B0604020202020204" pitchFamily="34" charset="0"/>
              <a:buChar char="•"/>
            </a:pPr>
            <a:r>
              <a:rPr lang="de-DE" dirty="0"/>
              <a:t>No Random MCTS Rollouts (Problems occur if random rollouts often lead to wins by accident you start to believe certain positions are very effective)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Single Network guides the MCTS Algorithm, suggesting moves -&gt; then play that move run another search(using the model and so on...  Till game is completed. </a:t>
            </a:r>
          </a:p>
          <a:p>
            <a:pPr marL="285750" indent="-285750">
              <a:buFont typeface="Arial" panose="020B0604020202020204" pitchFamily="34" charset="0"/>
              <a:buChar char="•"/>
            </a:pPr>
            <a:r>
              <a:rPr lang="de-DE" dirty="0"/>
              <a:t>Then they trained a policy network P‘ to predict what the MCTS would have produced. </a:t>
            </a:r>
          </a:p>
          <a:p>
            <a:pPr marL="285750" indent="-285750">
              <a:buFont typeface="Arial" panose="020B0604020202020204" pitchFamily="34" charset="0"/>
              <a:buChar char="•"/>
            </a:pPr>
            <a:r>
              <a:rPr lang="de-DE" dirty="0"/>
              <a:t>Also trained a new value network V‘ that predicts the winner based on the board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Search based policy iteration (policy improvement , policy valuation) Alternate between the stages gives you stronger and stronger policies. </a:t>
            </a:r>
          </a:p>
          <a:p>
            <a:pPr marL="285750" indent="-285750">
              <a:buFont typeface="Arial" panose="020B0604020202020204" pitchFamily="34" charset="0"/>
              <a:buChar char="•"/>
            </a:pPr>
            <a:r>
              <a:rPr lang="de-DE" dirty="0"/>
              <a:t>Critical Success Factor: Search based policy evaluation! (testing a new policy by seeing what the value is when playing it to the end)</a:t>
            </a:r>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379694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823-D4E4-4F76-BD33-2D52B973AFC1}"/>
              </a:ext>
            </a:extLst>
          </p:cNvPr>
          <p:cNvSpPr>
            <a:spLocks noGrp="1"/>
          </p:cNvSpPr>
          <p:nvPr>
            <p:ph type="title"/>
          </p:nvPr>
        </p:nvSpPr>
        <p:spPr/>
        <p:txBody>
          <a:bodyPr/>
          <a:lstStyle/>
          <a:p>
            <a:r>
              <a:rPr lang="en-US" dirty="0"/>
              <a:t>Alpha Zero</a:t>
            </a:r>
            <a:endParaRPr lang="de-DE" dirty="0"/>
          </a:p>
        </p:txBody>
      </p:sp>
      <p:sp>
        <p:nvSpPr>
          <p:cNvPr id="3" name="Content Placeholder 2">
            <a:extLst>
              <a:ext uri="{FF2B5EF4-FFF2-40B4-BE49-F238E27FC236}">
                <a16:creationId xmlns:a16="http://schemas.microsoft.com/office/drawing/2014/main" id="{9909BF43-FB87-44FF-9C9E-41297EA2FBE4}"/>
              </a:ext>
            </a:extLst>
          </p:cNvPr>
          <p:cNvSpPr>
            <a:spLocks noGrp="1"/>
          </p:cNvSpPr>
          <p:nvPr>
            <p:ph idx="1"/>
          </p:nvPr>
        </p:nvSpPr>
        <p:spPr/>
        <p:txBody>
          <a:bodyPr/>
          <a:lstStyle/>
          <a:p>
            <a:r>
              <a:rPr lang="en-US" dirty="0"/>
              <a:t>Works similar to the human way of playing … looking at promising moves (simulating the next steps) ignoring obviously bad moves. </a:t>
            </a:r>
          </a:p>
          <a:p>
            <a:r>
              <a:rPr lang="en-US" dirty="0"/>
              <a:t>Value Network -&gt; Takes Game State as Input -&gt; outputs value of that state. Very simple function approximation from sequences. </a:t>
            </a:r>
          </a:p>
          <a:p>
            <a:pPr marL="0" indent="0">
              <a:buNone/>
            </a:pPr>
            <a:endParaRPr lang="en-US" dirty="0"/>
          </a:p>
          <a:p>
            <a:r>
              <a:rPr lang="en-US" dirty="0"/>
              <a:t>Policy Network  -&gt; trained such that the output is the same as MCTS</a:t>
            </a:r>
          </a:p>
          <a:p>
            <a:r>
              <a:rPr lang="en-US" dirty="0"/>
              <a:t>MCTS uses Policy Network to determine which positions are </a:t>
            </a:r>
            <a:r>
              <a:rPr lang="en-US" dirty="0" err="1"/>
              <a:t>promissing</a:t>
            </a:r>
            <a:endParaRPr lang="de-DE" dirty="0"/>
          </a:p>
        </p:txBody>
      </p:sp>
    </p:spTree>
    <p:extLst>
      <p:ext uri="{BB962C8B-B14F-4D97-AF65-F5344CB8AC3E}">
        <p14:creationId xmlns:p14="http://schemas.microsoft.com/office/powerpoint/2010/main" val="454783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8195-8AEB-49C5-8EA4-B62F35B71536}"/>
              </a:ext>
            </a:extLst>
          </p:cNvPr>
          <p:cNvSpPr>
            <a:spLocks noGrp="1"/>
          </p:cNvSpPr>
          <p:nvPr>
            <p:ph type="title"/>
          </p:nvPr>
        </p:nvSpPr>
        <p:spPr/>
        <p:txBody>
          <a:bodyPr/>
          <a:lstStyle/>
          <a:p>
            <a:r>
              <a:rPr lang="en-US" dirty="0"/>
              <a:t>tic toe- Dumb Fast: Minimax Algorithm</a:t>
            </a:r>
            <a:endParaRPr lang="de-DE" dirty="0"/>
          </a:p>
        </p:txBody>
      </p:sp>
      <p:sp>
        <p:nvSpPr>
          <p:cNvPr id="3" name="Content Placeholder 2">
            <a:extLst>
              <a:ext uri="{FF2B5EF4-FFF2-40B4-BE49-F238E27FC236}">
                <a16:creationId xmlns:a16="http://schemas.microsoft.com/office/drawing/2014/main" id="{4F565F94-C9F7-4D1E-861F-F3195491550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8CB1465-93EA-43B4-B2F8-F0CBD4C18D5C}"/>
              </a:ext>
            </a:extLst>
          </p:cNvPr>
          <p:cNvPicPr>
            <a:picLocks noChangeAspect="1"/>
          </p:cNvPicPr>
          <p:nvPr/>
        </p:nvPicPr>
        <p:blipFill>
          <a:blip r:embed="rId3"/>
          <a:stretch>
            <a:fillRect/>
          </a:stretch>
        </p:blipFill>
        <p:spPr>
          <a:xfrm>
            <a:off x="838200" y="1600154"/>
            <a:ext cx="7918411" cy="5167312"/>
          </a:xfrm>
          <a:prstGeom prst="rect">
            <a:avLst/>
          </a:prstGeom>
        </p:spPr>
      </p:pic>
    </p:spTree>
    <p:extLst>
      <p:ext uri="{BB962C8B-B14F-4D97-AF65-F5344CB8AC3E}">
        <p14:creationId xmlns:p14="http://schemas.microsoft.com/office/powerpoint/2010/main" val="1869661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4395-4769-4D3D-A110-8821B04768E2}"/>
              </a:ext>
            </a:extLst>
          </p:cNvPr>
          <p:cNvSpPr>
            <a:spLocks noGrp="1"/>
          </p:cNvSpPr>
          <p:nvPr>
            <p:ph type="title"/>
          </p:nvPr>
        </p:nvSpPr>
        <p:spPr/>
        <p:txBody>
          <a:bodyPr/>
          <a:lstStyle/>
          <a:p>
            <a:r>
              <a:rPr lang="en-US" dirty="0"/>
              <a:t>Alpha Star</a:t>
            </a:r>
            <a:endParaRPr lang="de-DE" dirty="0"/>
          </a:p>
        </p:txBody>
      </p:sp>
      <p:sp>
        <p:nvSpPr>
          <p:cNvPr id="3" name="Content Placeholder 2">
            <a:extLst>
              <a:ext uri="{FF2B5EF4-FFF2-40B4-BE49-F238E27FC236}">
                <a16:creationId xmlns:a16="http://schemas.microsoft.com/office/drawing/2014/main" id="{E0E2A311-5173-4F1D-B2DC-D54614992D66}"/>
              </a:ext>
            </a:extLst>
          </p:cNvPr>
          <p:cNvSpPr>
            <a:spLocks noGrp="1"/>
          </p:cNvSpPr>
          <p:nvPr>
            <p:ph idx="1"/>
          </p:nvPr>
        </p:nvSpPr>
        <p:spPr/>
        <p:txBody>
          <a:bodyPr/>
          <a:lstStyle/>
          <a:p>
            <a:r>
              <a:rPr lang="de-DE" dirty="0">
                <a:hlinkClick r:id="rId2"/>
              </a:rPr>
              <a:t>https://www.youtube.com/watch?v=DMXvkbAtHNY&amp;ab_channel=TwoMinutePapers</a:t>
            </a:r>
            <a:endParaRPr lang="de-DE" dirty="0"/>
          </a:p>
          <a:p>
            <a:endParaRPr lang="de-DE" dirty="0"/>
          </a:p>
        </p:txBody>
      </p:sp>
    </p:spTree>
    <p:extLst>
      <p:ext uri="{BB962C8B-B14F-4D97-AF65-F5344CB8AC3E}">
        <p14:creationId xmlns:p14="http://schemas.microsoft.com/office/powerpoint/2010/main" val="3905312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94F7-3199-4B39-A49C-292F90B1C790}"/>
              </a:ext>
            </a:extLst>
          </p:cNvPr>
          <p:cNvSpPr>
            <a:spLocks noGrp="1"/>
          </p:cNvSpPr>
          <p:nvPr>
            <p:ph type="title"/>
          </p:nvPr>
        </p:nvSpPr>
        <p:spPr/>
        <p:txBody>
          <a:bodyPr/>
          <a:lstStyle/>
          <a:p>
            <a:r>
              <a:rPr lang="en-US" dirty="0" err="1"/>
              <a:t>MuZero</a:t>
            </a:r>
            <a:endParaRPr lang="de-DE" dirty="0"/>
          </a:p>
        </p:txBody>
      </p:sp>
      <p:sp>
        <p:nvSpPr>
          <p:cNvPr id="3" name="Content Placeholder 2">
            <a:extLst>
              <a:ext uri="{FF2B5EF4-FFF2-40B4-BE49-F238E27FC236}">
                <a16:creationId xmlns:a16="http://schemas.microsoft.com/office/drawing/2014/main" id="{D88FF7E3-1FD7-4F2F-A534-59F77B29F730}"/>
              </a:ext>
            </a:extLst>
          </p:cNvPr>
          <p:cNvSpPr>
            <a:spLocks noGrp="1"/>
          </p:cNvSpPr>
          <p:nvPr>
            <p:ph idx="1"/>
          </p:nvPr>
        </p:nvSpPr>
        <p:spPr/>
        <p:txBody>
          <a:bodyPr/>
          <a:lstStyle/>
          <a:p>
            <a:endParaRPr lang="de-DE" dirty="0">
              <a:hlinkClick r:id="rId2"/>
            </a:endParaRPr>
          </a:p>
          <a:p>
            <a:endParaRPr lang="de-DE" dirty="0">
              <a:hlinkClick r:id="rId2"/>
            </a:endParaRPr>
          </a:p>
          <a:p>
            <a:r>
              <a:rPr lang="de-DE" dirty="0">
                <a:hlinkClick r:id="rId2"/>
              </a:rPr>
              <a:t>https://www.youtube.com/watch?v=L0A86LmH7Yw&amp;ab_channel=JulianSchrittwieser</a:t>
            </a:r>
          </a:p>
        </p:txBody>
      </p:sp>
    </p:spTree>
    <p:extLst>
      <p:ext uri="{BB962C8B-B14F-4D97-AF65-F5344CB8AC3E}">
        <p14:creationId xmlns:p14="http://schemas.microsoft.com/office/powerpoint/2010/main" val="2660275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r>
              <a:rPr lang="en-US" dirty="0"/>
              <a:t>Appendix</a:t>
            </a:r>
            <a:endParaRPr lang="de-DE" dirty="0"/>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r>
              <a:rPr lang="de-DE" dirty="0">
                <a:hlinkClick r:id="rId5"/>
              </a:rPr>
              <a:t>http://karpathy.github.io/2016/05/31/rl/</a:t>
            </a:r>
            <a:endParaRPr lang="de-DE" dirty="0"/>
          </a:p>
          <a:p>
            <a:r>
              <a:rPr lang="de-DE" dirty="0">
                <a:hlinkClick r:id="rId6"/>
              </a:rPr>
              <a:t>https://cs.stanford.edu/people/karpathy/reinforcejs/gridworld_dp.html</a:t>
            </a:r>
            <a:endParaRPr lang="de-DE" dirty="0"/>
          </a:p>
          <a:p>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90EA-CB6D-4881-B269-42D13A483A1A}"/>
              </a:ext>
            </a:extLst>
          </p:cNvPr>
          <p:cNvSpPr>
            <a:spLocks noGrp="1"/>
          </p:cNvSpPr>
          <p:nvPr>
            <p:ph type="title"/>
          </p:nvPr>
        </p:nvSpPr>
        <p:spPr/>
        <p:txBody>
          <a:bodyPr/>
          <a:lstStyle/>
          <a:p>
            <a:r>
              <a:rPr lang="en-US" dirty="0"/>
              <a:t>Literature</a:t>
            </a:r>
            <a:endParaRPr lang="de-DE" dirty="0"/>
          </a:p>
        </p:txBody>
      </p:sp>
      <p:pic>
        <p:nvPicPr>
          <p:cNvPr id="1026" name="Picture 2" descr="Diagram&#10;&#10;Description automatically generated">
            <a:extLst>
              <a:ext uri="{FF2B5EF4-FFF2-40B4-BE49-F238E27FC236}">
                <a16:creationId xmlns:a16="http://schemas.microsoft.com/office/drawing/2014/main" id="{4B6105E2-C5D8-4F3D-B201-D12F424E1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851" y="1868993"/>
            <a:ext cx="2292384" cy="2966776"/>
          </a:xfrm>
          <a:prstGeom prst="rect">
            <a:avLst/>
          </a:prstGeom>
          <a:noFill/>
        </p:spPr>
      </p:pic>
      <p:pic>
        <p:nvPicPr>
          <p:cNvPr id="2050" name="Picture 2" descr="Chart, diagram&#10;&#10;Description automatically generated">
            <a:extLst>
              <a:ext uri="{FF2B5EF4-FFF2-40B4-BE49-F238E27FC236}">
                <a16:creationId xmlns:a16="http://schemas.microsoft.com/office/drawing/2014/main" id="{72E585D3-BF03-4FC1-969F-1056A3ACF3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7929" y="1911037"/>
            <a:ext cx="2285808" cy="2815035"/>
          </a:xfrm>
          <a:prstGeom prst="rect">
            <a:avLst/>
          </a:prstGeom>
          <a:noFill/>
        </p:spPr>
      </p:pic>
      <p:sp>
        <p:nvSpPr>
          <p:cNvPr id="3" name="TextBox 2">
            <a:extLst>
              <a:ext uri="{FF2B5EF4-FFF2-40B4-BE49-F238E27FC236}">
                <a16:creationId xmlns:a16="http://schemas.microsoft.com/office/drawing/2014/main" id="{C36CDFA9-F05F-49F8-8FF4-80A4ADBC29B8}"/>
              </a:ext>
            </a:extLst>
          </p:cNvPr>
          <p:cNvSpPr txBox="1"/>
          <p:nvPr/>
        </p:nvSpPr>
        <p:spPr>
          <a:xfrm>
            <a:off x="622997" y="5004078"/>
            <a:ext cx="3916713" cy="369332"/>
          </a:xfrm>
          <a:prstGeom prst="rect">
            <a:avLst/>
          </a:prstGeom>
          <a:noFill/>
        </p:spPr>
        <p:txBody>
          <a:bodyPr wrap="none" rtlCol="0">
            <a:spAutoFit/>
          </a:bodyPr>
          <a:lstStyle/>
          <a:p>
            <a:r>
              <a:rPr lang="en-US" dirty="0"/>
              <a:t>Easy, with code examples to reproduce</a:t>
            </a:r>
            <a:endParaRPr lang="de-DE" dirty="0"/>
          </a:p>
        </p:txBody>
      </p:sp>
      <p:sp>
        <p:nvSpPr>
          <p:cNvPr id="4" name="TextBox 3">
            <a:extLst>
              <a:ext uri="{FF2B5EF4-FFF2-40B4-BE49-F238E27FC236}">
                <a16:creationId xmlns:a16="http://schemas.microsoft.com/office/drawing/2014/main" id="{0FD3FB19-BB52-406B-B134-6572501ADC3C}"/>
              </a:ext>
            </a:extLst>
          </p:cNvPr>
          <p:cNvSpPr txBox="1"/>
          <p:nvPr/>
        </p:nvSpPr>
        <p:spPr>
          <a:xfrm>
            <a:off x="5558851" y="5048014"/>
            <a:ext cx="1295739" cy="369332"/>
          </a:xfrm>
          <a:prstGeom prst="rect">
            <a:avLst/>
          </a:prstGeom>
          <a:noFill/>
        </p:spPr>
        <p:txBody>
          <a:bodyPr wrap="none" rtlCol="0">
            <a:spAutoFit/>
          </a:bodyPr>
          <a:lstStyle/>
          <a:p>
            <a:r>
              <a:rPr lang="en-US" dirty="0"/>
              <a:t>Math heavy</a:t>
            </a:r>
            <a:endParaRPr lang="de-DE" dirty="0"/>
          </a:p>
        </p:txBody>
      </p:sp>
    </p:spTree>
    <p:extLst>
      <p:ext uri="{BB962C8B-B14F-4D97-AF65-F5344CB8AC3E}">
        <p14:creationId xmlns:p14="http://schemas.microsoft.com/office/powerpoint/2010/main" val="4107061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D3E-633A-48DD-98EE-73EDC8447FC9}"/>
              </a:ext>
            </a:extLst>
          </p:cNvPr>
          <p:cNvSpPr>
            <a:spLocks noGrp="1"/>
          </p:cNvSpPr>
          <p:nvPr>
            <p:ph type="title"/>
          </p:nvPr>
        </p:nvSpPr>
        <p:spPr/>
        <p:txBody>
          <a:bodyPr/>
          <a:lstStyle/>
          <a:p>
            <a:r>
              <a:rPr lang="en-US" dirty="0"/>
              <a:t>Numeric Example</a:t>
            </a:r>
            <a:endParaRPr lang="de-DE" dirty="0"/>
          </a:p>
        </p:txBody>
      </p:sp>
      <p:sp>
        <p:nvSpPr>
          <p:cNvPr id="3" name="Content Placeholder 2">
            <a:extLst>
              <a:ext uri="{FF2B5EF4-FFF2-40B4-BE49-F238E27FC236}">
                <a16:creationId xmlns:a16="http://schemas.microsoft.com/office/drawing/2014/main" id="{FC560A40-7285-4F3F-B7AD-4F03C0A07FE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744094B3-A652-44E6-8887-81F1BE516CA5}"/>
              </a:ext>
            </a:extLst>
          </p:cNvPr>
          <p:cNvPicPr>
            <a:picLocks noChangeAspect="1"/>
          </p:cNvPicPr>
          <p:nvPr/>
        </p:nvPicPr>
        <p:blipFill>
          <a:blip r:embed="rId2"/>
          <a:stretch>
            <a:fillRect/>
          </a:stretch>
        </p:blipFill>
        <p:spPr>
          <a:xfrm>
            <a:off x="701020" y="1417638"/>
            <a:ext cx="8178725" cy="5167312"/>
          </a:xfrm>
          <a:prstGeom prst="rect">
            <a:avLst/>
          </a:prstGeom>
        </p:spPr>
      </p:pic>
      <p:sp>
        <p:nvSpPr>
          <p:cNvPr id="4" name="Speech Bubble: Rectangle 3">
            <a:extLst>
              <a:ext uri="{FF2B5EF4-FFF2-40B4-BE49-F238E27FC236}">
                <a16:creationId xmlns:a16="http://schemas.microsoft.com/office/drawing/2014/main" id="{D5F00D79-D62A-4445-8DC7-6C7604D1D565}"/>
              </a:ext>
            </a:extLst>
          </p:cNvPr>
          <p:cNvSpPr/>
          <p:nvPr/>
        </p:nvSpPr>
        <p:spPr>
          <a:xfrm>
            <a:off x="8099945" y="962167"/>
            <a:ext cx="2688609" cy="948520"/>
          </a:xfrm>
          <a:prstGeom prst="wedgeRectCallout">
            <a:avLst>
              <a:gd name="adj1" fmla="val -158201"/>
              <a:gd name="adj2" fmla="val 103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 Player always wants to maximize his reward</a:t>
            </a:r>
            <a:endParaRPr lang="de-DE" dirty="0"/>
          </a:p>
        </p:txBody>
      </p:sp>
      <p:sp>
        <p:nvSpPr>
          <p:cNvPr id="7" name="Speech Bubble: Rectangle 6">
            <a:extLst>
              <a:ext uri="{FF2B5EF4-FFF2-40B4-BE49-F238E27FC236}">
                <a16:creationId xmlns:a16="http://schemas.microsoft.com/office/drawing/2014/main" id="{C888EC7F-AF70-47C1-9E03-A0450448855E}"/>
              </a:ext>
            </a:extLst>
          </p:cNvPr>
          <p:cNvSpPr/>
          <p:nvPr/>
        </p:nvSpPr>
        <p:spPr>
          <a:xfrm>
            <a:off x="9275927" y="1967552"/>
            <a:ext cx="2688609" cy="948520"/>
          </a:xfrm>
          <a:prstGeom prst="wedgeRectCallout">
            <a:avLst>
              <a:gd name="adj1" fmla="val -150408"/>
              <a:gd name="adj2" fmla="val 86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Odd Player always wants to minimize his reward</a:t>
            </a:r>
            <a:endParaRPr lang="de-DE" dirty="0"/>
          </a:p>
        </p:txBody>
      </p:sp>
      <p:sp>
        <p:nvSpPr>
          <p:cNvPr id="9" name="Speech Bubble: Rectangle 8">
            <a:extLst>
              <a:ext uri="{FF2B5EF4-FFF2-40B4-BE49-F238E27FC236}">
                <a16:creationId xmlns:a16="http://schemas.microsoft.com/office/drawing/2014/main" id="{0DB769B3-6B38-4E1C-B50A-3D92330389C6}"/>
              </a:ext>
            </a:extLst>
          </p:cNvPr>
          <p:cNvSpPr/>
          <p:nvPr/>
        </p:nvSpPr>
        <p:spPr>
          <a:xfrm>
            <a:off x="9134900" y="4822208"/>
            <a:ext cx="2688609" cy="948520"/>
          </a:xfrm>
          <a:prstGeom prst="wedgeRectCallout">
            <a:avLst>
              <a:gd name="adj1" fmla="val -92057"/>
              <a:gd name="adj2" fmla="val 1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Actual Outcome for the even Player</a:t>
            </a:r>
            <a:endParaRPr lang="de-DE" dirty="0"/>
          </a:p>
        </p:txBody>
      </p:sp>
    </p:spTree>
    <p:extLst>
      <p:ext uri="{BB962C8B-B14F-4D97-AF65-F5344CB8AC3E}">
        <p14:creationId xmlns:p14="http://schemas.microsoft.com/office/powerpoint/2010/main" val="152447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normAutofit fontScale="90000"/>
          </a:bodyPr>
          <a:lstStyle/>
          <a:p>
            <a:r>
              <a:rPr lang="en-US" dirty="0"/>
              <a:t>Minimax all you need is a recursive function f(</a:t>
            </a:r>
            <a:r>
              <a:rPr lang="en-US" dirty="0" err="1"/>
              <a:t>gamestate,player</a:t>
            </a:r>
            <a:r>
              <a:rPr lang="en-US" dirty="0"/>
              <a:t>) to evaluate the value of every move that is currently possible. </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
        <p:nvSpPr>
          <p:cNvPr id="6" name="TextBox 5">
            <a:extLst>
              <a:ext uri="{FF2B5EF4-FFF2-40B4-BE49-F238E27FC236}">
                <a16:creationId xmlns:a16="http://schemas.microsoft.com/office/drawing/2014/main" id="{D7D0F760-1868-4299-98B9-2D5A6F4C4451}"/>
              </a:ext>
            </a:extLst>
          </p:cNvPr>
          <p:cNvSpPr txBox="1"/>
          <p:nvPr/>
        </p:nvSpPr>
        <p:spPr>
          <a:xfrm>
            <a:off x="935680" y="5980111"/>
            <a:ext cx="6097508" cy="646331"/>
          </a:xfrm>
          <a:prstGeom prst="rect">
            <a:avLst/>
          </a:prstGeom>
          <a:noFill/>
        </p:spPr>
        <p:txBody>
          <a:bodyPr wrap="square">
            <a:spAutoFit/>
          </a:bodyPr>
          <a:lstStyle/>
          <a:p>
            <a:r>
              <a:rPr lang="de-DE" dirty="0">
                <a:hlinkClick r:id="rId5"/>
              </a:rPr>
              <a:t>https://www.youtube.com/watch?v=l-hh51ncgDI&amp;t=250s&amp;ab_channel=SebastianLague</a:t>
            </a:r>
            <a:r>
              <a:rPr lang="de-DE" dirty="0"/>
              <a:t> </a:t>
            </a:r>
          </a:p>
        </p:txBody>
      </p:sp>
      <p:sp>
        <p:nvSpPr>
          <p:cNvPr id="3" name="Speech Bubble: Rectangle 2">
            <a:extLst>
              <a:ext uri="{FF2B5EF4-FFF2-40B4-BE49-F238E27FC236}">
                <a16:creationId xmlns:a16="http://schemas.microsoft.com/office/drawing/2014/main" id="{417C21B4-0256-4C2E-8493-493C4A1C4156}"/>
              </a:ext>
            </a:extLst>
          </p:cNvPr>
          <p:cNvSpPr/>
          <p:nvPr/>
        </p:nvSpPr>
        <p:spPr>
          <a:xfrm>
            <a:off x="8277366" y="5841242"/>
            <a:ext cx="3132161" cy="852985"/>
          </a:xfrm>
          <a:prstGeom prst="wedgeRectCallout">
            <a:avLst>
              <a:gd name="adj1" fmla="val -18540"/>
              <a:gd name="adj2" fmla="val -108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Anchor of the recursion when the leave node is reached (</a:t>
            </a:r>
            <a:r>
              <a:rPr lang="en-US" dirty="0" err="1"/>
              <a:t>depthcounter</a:t>
            </a:r>
            <a:r>
              <a:rPr lang="en-US" dirty="0"/>
              <a:t> = 0)</a:t>
            </a:r>
            <a:endParaRPr lang="de-DE" dirty="0"/>
          </a:p>
        </p:txBody>
      </p:sp>
    </p:spTree>
    <p:extLst>
      <p:ext uri="{BB962C8B-B14F-4D97-AF65-F5344CB8AC3E}">
        <p14:creationId xmlns:p14="http://schemas.microsoft.com/office/powerpoint/2010/main" val="688993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3642</Words>
  <Application>Microsoft Office PowerPoint</Application>
  <PresentationFormat>Widescreen</PresentationFormat>
  <Paragraphs>475</Paragraphs>
  <Slides>73</Slides>
  <Notes>18</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Calibri</vt:lpstr>
      <vt:lpstr>Calibri Light</vt:lpstr>
      <vt:lpstr>Roboto</vt:lpstr>
      <vt:lpstr>Segoe UI</vt:lpstr>
      <vt:lpstr>SFMono-Regular</vt:lpstr>
      <vt:lpstr>Office Theme</vt:lpstr>
      <vt:lpstr>Game AI Programming</vt:lpstr>
      <vt:lpstr>Agenda</vt:lpstr>
      <vt:lpstr>Lab Project</vt:lpstr>
      <vt:lpstr>History of Game Machines</vt:lpstr>
      <vt:lpstr>What Makes a Game?</vt:lpstr>
      <vt:lpstr>Algorithmic Concepts &amp; Terms</vt:lpstr>
      <vt:lpstr>tic toe- Dumb Fast: Minimax Algorithm</vt:lpstr>
      <vt:lpstr>Numeric Example</vt:lpstr>
      <vt:lpstr>Minimax all you need is a recursive function f(gamestate,player) to evaluate the value of every move that is currently possible. </vt:lpstr>
      <vt:lpstr>Alpha Beta Pruning</vt:lpstr>
      <vt:lpstr>Alpha Beta Pruning</vt:lpstr>
      <vt:lpstr>Problems in Case of</vt:lpstr>
      <vt:lpstr>Monte Carlo Tree Search – slow and smart</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MCTS is domain independent!</vt:lpstr>
      <vt:lpstr>Bandit Based Methods</vt:lpstr>
      <vt:lpstr>Upper confidence bound, version 1 (UCB 1) Strategy</vt:lpstr>
      <vt:lpstr>Lab</vt:lpstr>
      <vt:lpstr>Game of Mancala</vt:lpstr>
      <vt:lpstr>PowerPoint Presentation</vt:lpstr>
      <vt:lpstr>Environment Config</vt:lpstr>
      <vt:lpstr>Eclipse Run Configuration</vt:lpstr>
      <vt:lpstr>Change Compiler settings</vt:lpstr>
      <vt:lpstr>Example Play – MCTS outperforms Minimax on high branching factor</vt:lpstr>
      <vt:lpstr>A brief introduction to Reinforcement Learning</vt:lpstr>
      <vt:lpstr>Game Environments: Gym</vt:lpstr>
      <vt:lpstr>PowerPoint Presentation</vt:lpstr>
      <vt:lpstr>Value Based Method</vt:lpstr>
      <vt:lpstr>PowerPoint Presentation</vt:lpstr>
      <vt:lpstr>Markov Reward Process</vt:lpstr>
      <vt:lpstr>Bellman Equation</vt:lpstr>
      <vt:lpstr>Example of a value based Method DQN</vt:lpstr>
      <vt:lpstr>PowerPoint Presentation</vt:lpstr>
      <vt:lpstr>PowerPoint Presentation</vt:lpstr>
      <vt:lpstr>PowerPoint Presentation</vt:lpstr>
      <vt:lpstr>PowerPoint Presentation</vt:lpstr>
      <vt:lpstr>PowerPoint Presentation</vt:lpstr>
      <vt:lpstr>PowerPoint Presentation</vt:lpstr>
      <vt:lpstr>Example of a Policy Based Method REINFORCE</vt:lpstr>
      <vt:lpstr>Reinforcement Learning</vt:lpstr>
      <vt:lpstr>Model Based vs Model Free</vt:lpstr>
      <vt:lpstr>Policy Based vs Value Based</vt:lpstr>
      <vt:lpstr>On-Policy vs Off-Policy</vt:lpstr>
      <vt:lpstr>Cross Entropy Method</vt:lpstr>
      <vt:lpstr>Development Environment Options</vt:lpstr>
      <vt:lpstr>RAY</vt:lpstr>
      <vt:lpstr>Issues</vt:lpstr>
      <vt:lpstr>Pong</vt:lpstr>
      <vt:lpstr>If time permits</vt:lpstr>
      <vt:lpstr>PowerPoint Presentation</vt:lpstr>
      <vt:lpstr>AlphaGo</vt:lpstr>
      <vt:lpstr>AlphaGo Zero</vt:lpstr>
      <vt:lpstr>Alpha Zero</vt:lpstr>
      <vt:lpstr>Alpha Star</vt:lpstr>
      <vt:lpstr>MuZero</vt:lpstr>
      <vt:lpstr>Appendix</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317</cp:revision>
  <dcterms:created xsi:type="dcterms:W3CDTF">2021-05-14T13:33:37Z</dcterms:created>
  <dcterms:modified xsi:type="dcterms:W3CDTF">2021-09-14T13:23:12Z</dcterms:modified>
</cp:coreProperties>
</file>